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7"/>
  </p:notesMasterIdLst>
  <p:sldIdLst>
    <p:sldId id="257" r:id="rId2"/>
    <p:sldId id="284" r:id="rId3"/>
    <p:sldId id="314" r:id="rId4"/>
    <p:sldId id="315" r:id="rId5"/>
    <p:sldId id="448" r:id="rId6"/>
    <p:sldId id="444" r:id="rId7"/>
    <p:sldId id="342" r:id="rId8"/>
    <p:sldId id="317" r:id="rId9"/>
    <p:sldId id="445" r:id="rId10"/>
    <p:sldId id="345" r:id="rId11"/>
    <p:sldId id="449" r:id="rId12"/>
    <p:sldId id="450" r:id="rId13"/>
    <p:sldId id="339" r:id="rId14"/>
    <p:sldId id="338" r:id="rId15"/>
    <p:sldId id="343" r:id="rId16"/>
    <p:sldId id="340" r:id="rId17"/>
    <p:sldId id="341" r:id="rId18"/>
    <p:sldId id="347" r:id="rId19"/>
    <p:sldId id="295" r:id="rId20"/>
    <p:sldId id="354" r:id="rId21"/>
    <p:sldId id="357" r:id="rId22"/>
    <p:sldId id="355" r:id="rId23"/>
    <p:sldId id="452" r:id="rId24"/>
    <p:sldId id="453" r:id="rId25"/>
    <p:sldId id="446" r:id="rId26"/>
    <p:sldId id="454" r:id="rId27"/>
    <p:sldId id="447" r:id="rId28"/>
    <p:sldId id="300" r:id="rId29"/>
    <p:sldId id="358" r:id="rId30"/>
    <p:sldId id="359" r:id="rId31"/>
    <p:sldId id="360" r:id="rId32"/>
    <p:sldId id="363" r:id="rId33"/>
    <p:sldId id="374" r:id="rId34"/>
    <p:sldId id="375" r:id="rId35"/>
    <p:sldId id="27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31" autoAdjust="0"/>
  </p:normalViewPr>
  <p:slideViewPr>
    <p:cSldViewPr snapToGrid="0">
      <p:cViewPr varScale="1">
        <p:scale>
          <a:sx n="96" d="100"/>
          <a:sy n="96" d="100"/>
        </p:scale>
        <p:origin x="273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341AB-B3B8-4032-BF94-C32A458D32FF}"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AE684-BFAB-4BF0-A42B-2F9773678B72}" type="slidenum">
              <a:rPr lang="en-US" smtClean="0"/>
              <a:t>‹#›</a:t>
            </a:fld>
            <a:endParaRPr lang="en-US"/>
          </a:p>
        </p:txBody>
      </p:sp>
    </p:spTree>
    <p:extLst>
      <p:ext uri="{BB962C8B-B14F-4D97-AF65-F5344CB8AC3E}">
        <p14:creationId xmlns:p14="http://schemas.microsoft.com/office/powerpoint/2010/main" val="294643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https://www.cloudskillsboost.google/paths/118/course_templates/976</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B3A593-3E8F-4379-9F73-F236B8A380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The language model can only understand and generate text using the tokens in its vocabulary. So, the vocabulary contains all the words or sub-words that the language model knows.</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16</a:t>
            </a:fld>
            <a:endParaRPr lang="en-US"/>
          </a:p>
        </p:txBody>
      </p:sp>
    </p:spTree>
    <p:extLst>
      <p:ext uri="{BB962C8B-B14F-4D97-AF65-F5344CB8AC3E}">
        <p14:creationId xmlns:p14="http://schemas.microsoft.com/office/powerpoint/2010/main" val="4048660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CDC7"/>
                </a:solidFill>
                <a:effectLst/>
                <a:latin typeface="source-serif-pro"/>
              </a:rPr>
              <a:t>Positional embeddings are the same size as token embeddings and treated similarly (i.e., they are stored as part of the language model and trained along with other model parameters). Instead of associating an embedding with each unique token, however, we associate an embedding with each unique position that can exist within a tokenized input. Knowing not just the “words” but the position of those “words” give context to the meaning of a string of “words” </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3390413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1736778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2837763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https://peterchng.com/blog/2023/05/02/token-selection-strategies-top-k-top-p-and-temperature/</a:t>
            </a:r>
          </a:p>
        </p:txBody>
      </p:sp>
      <p:sp>
        <p:nvSpPr>
          <p:cNvPr id="4" name="Slide Number Placeholder 3"/>
          <p:cNvSpPr>
            <a:spLocks noGrp="1"/>
          </p:cNvSpPr>
          <p:nvPr>
            <p:ph type="sldNum" sz="quarter" idx="5"/>
          </p:nvPr>
        </p:nvSpPr>
        <p:spPr/>
        <p:txBody>
          <a:bodyPr/>
          <a:lstStyle/>
          <a:p>
            <a:fld id="{401AE684-BFAB-4BF0-A42B-2F9773678B72}" type="slidenum">
              <a:rPr lang="en-US" smtClean="0"/>
              <a:t>26</a:t>
            </a:fld>
            <a:endParaRPr lang="en-US"/>
          </a:p>
        </p:txBody>
      </p:sp>
    </p:spTree>
    <p:extLst>
      <p:ext uri="{BB962C8B-B14F-4D97-AF65-F5344CB8AC3E}">
        <p14:creationId xmlns:p14="http://schemas.microsoft.com/office/powerpoint/2010/main" val="3351082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https://www.linkedin.com/pulse/science-control-how-temperature-topp-topk-shape-large-puente-viejo-u88yf</a:t>
            </a:r>
          </a:p>
        </p:txBody>
      </p:sp>
      <p:sp>
        <p:nvSpPr>
          <p:cNvPr id="4" name="Slide Number Placeholder 3"/>
          <p:cNvSpPr>
            <a:spLocks noGrp="1"/>
          </p:cNvSpPr>
          <p:nvPr>
            <p:ph type="sldNum" sz="quarter" idx="5"/>
          </p:nvPr>
        </p:nvSpPr>
        <p:spPr/>
        <p:txBody>
          <a:bodyPr/>
          <a:lstStyle/>
          <a:p>
            <a:fld id="{401AE684-BFAB-4BF0-A42B-2F9773678B72}" type="slidenum">
              <a:rPr lang="en-US" smtClean="0"/>
              <a:t>27</a:t>
            </a:fld>
            <a:endParaRPr lang="en-US"/>
          </a:p>
        </p:txBody>
      </p:sp>
    </p:spTree>
    <p:extLst>
      <p:ext uri="{BB962C8B-B14F-4D97-AF65-F5344CB8AC3E}">
        <p14:creationId xmlns:p14="http://schemas.microsoft.com/office/powerpoint/2010/main" val="1228937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https://peterchng.com/blog/2023/05/02/token-selection-strategies-top-k-top-p-and-temperature/</a:t>
            </a:r>
          </a:p>
        </p:txBody>
      </p:sp>
      <p:sp>
        <p:nvSpPr>
          <p:cNvPr id="4" name="Slide Number Placeholder 3"/>
          <p:cNvSpPr>
            <a:spLocks noGrp="1"/>
          </p:cNvSpPr>
          <p:nvPr>
            <p:ph type="sldNum" sz="quarter" idx="5"/>
          </p:nvPr>
        </p:nvSpPr>
        <p:spPr/>
        <p:txBody>
          <a:bodyPr/>
          <a:lstStyle/>
          <a:p>
            <a:fld id="{401AE684-BFAB-4BF0-A42B-2F9773678B72}" type="slidenum">
              <a:rPr lang="en-US" smtClean="0"/>
              <a:t>29</a:t>
            </a:fld>
            <a:endParaRPr lang="en-US"/>
          </a:p>
        </p:txBody>
      </p:sp>
    </p:spTree>
    <p:extLst>
      <p:ext uri="{BB962C8B-B14F-4D97-AF65-F5344CB8AC3E}">
        <p14:creationId xmlns:p14="http://schemas.microsoft.com/office/powerpoint/2010/main" val="243466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https://www.linkedin.com/pulse/science-control-how-temperature-topp-topk-shape-large-puente-viejo-u88yf</a:t>
            </a:r>
          </a:p>
        </p:txBody>
      </p:sp>
      <p:sp>
        <p:nvSpPr>
          <p:cNvPr id="4" name="Slide Number Placeholder 3"/>
          <p:cNvSpPr>
            <a:spLocks noGrp="1"/>
          </p:cNvSpPr>
          <p:nvPr>
            <p:ph type="sldNum" sz="quarter" idx="5"/>
          </p:nvPr>
        </p:nvSpPr>
        <p:spPr/>
        <p:txBody>
          <a:bodyPr/>
          <a:lstStyle/>
          <a:p>
            <a:fld id="{5EE2CF44-2B13-41B4-A334-1CDF534EEBBF}" type="slidenum">
              <a:rPr lang="en-US" smtClean="0"/>
              <a:t>30</a:t>
            </a:fld>
            <a:endParaRPr lang="en-US"/>
          </a:p>
        </p:txBody>
      </p:sp>
    </p:spTree>
    <p:extLst>
      <p:ext uri="{BB962C8B-B14F-4D97-AF65-F5344CB8AC3E}">
        <p14:creationId xmlns:p14="http://schemas.microsoft.com/office/powerpoint/2010/main" val="700955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https://medium.com/@1511425435311/understanding-openais-temperature-and-top-p-parameters-in-language-models-d2066504684f</a:t>
            </a:r>
          </a:p>
        </p:txBody>
      </p:sp>
      <p:sp>
        <p:nvSpPr>
          <p:cNvPr id="4" name="Slide Number Placeholder 3"/>
          <p:cNvSpPr>
            <a:spLocks noGrp="1"/>
          </p:cNvSpPr>
          <p:nvPr>
            <p:ph type="sldNum" sz="quarter" idx="5"/>
          </p:nvPr>
        </p:nvSpPr>
        <p:spPr/>
        <p:txBody>
          <a:bodyPr/>
          <a:lstStyle/>
          <a:p>
            <a:fld id="{5EE2CF44-2B13-41B4-A334-1CDF534EEBBF}" type="slidenum">
              <a:rPr lang="en-US" smtClean="0"/>
              <a:t>31</a:t>
            </a:fld>
            <a:endParaRPr lang="en-US"/>
          </a:p>
        </p:txBody>
      </p:sp>
    </p:spTree>
    <p:extLst>
      <p:ext uri="{BB962C8B-B14F-4D97-AF65-F5344CB8AC3E}">
        <p14:creationId xmlns:p14="http://schemas.microsoft.com/office/powerpoint/2010/main" val="2935083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https://web.archive.org/web/20240211144137/https://www.chatgpt-prompts.net/how-to-use-top-p-setting-openai-playground/</a:t>
            </a:r>
          </a:p>
        </p:txBody>
      </p:sp>
      <p:sp>
        <p:nvSpPr>
          <p:cNvPr id="4" name="Slide Number Placeholder 3"/>
          <p:cNvSpPr>
            <a:spLocks noGrp="1"/>
          </p:cNvSpPr>
          <p:nvPr>
            <p:ph type="sldNum" sz="quarter" idx="5"/>
          </p:nvPr>
        </p:nvSpPr>
        <p:spPr/>
        <p:txBody>
          <a:bodyPr/>
          <a:lstStyle/>
          <a:p>
            <a:fld id="{5EE2CF44-2B13-41B4-A334-1CDF534EEBBF}" type="slidenum">
              <a:rPr lang="en-US" smtClean="0"/>
              <a:t>32</a:t>
            </a:fld>
            <a:endParaRPr lang="en-US"/>
          </a:p>
        </p:txBody>
      </p:sp>
    </p:spTree>
    <p:extLst>
      <p:ext uri="{BB962C8B-B14F-4D97-AF65-F5344CB8AC3E}">
        <p14:creationId xmlns:p14="http://schemas.microsoft.com/office/powerpoint/2010/main" val="211839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https://platform.openai.com/docs/guides/text-generation/faq</a:t>
            </a:r>
          </a:p>
        </p:txBody>
      </p:sp>
      <p:sp>
        <p:nvSpPr>
          <p:cNvPr id="4" name="Slide Number Placeholder 3"/>
          <p:cNvSpPr>
            <a:spLocks noGrp="1"/>
          </p:cNvSpPr>
          <p:nvPr>
            <p:ph type="sldNum" sz="quarter" idx="5"/>
          </p:nvPr>
        </p:nvSpPr>
        <p:spPr/>
        <p:txBody>
          <a:bodyPr/>
          <a:lstStyle/>
          <a:p>
            <a:fld id="{5EE2CF44-2B13-41B4-A334-1CDF534EEBBF}" type="slidenum">
              <a:rPr lang="en-US" smtClean="0"/>
              <a:t>3</a:t>
            </a:fld>
            <a:endParaRPr lang="en-US"/>
          </a:p>
        </p:txBody>
      </p:sp>
    </p:spTree>
    <p:extLst>
      <p:ext uri="{BB962C8B-B14F-4D97-AF65-F5344CB8AC3E}">
        <p14:creationId xmlns:p14="http://schemas.microsoft.com/office/powerpoint/2010/main" val="3116040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https://medium.com/@jpraveenkanna/demystifying-llm-configurations-for-inference-3866979806de</a:t>
            </a:r>
          </a:p>
        </p:txBody>
      </p:sp>
      <p:sp>
        <p:nvSpPr>
          <p:cNvPr id="4" name="Slide Number Placeholder 3"/>
          <p:cNvSpPr>
            <a:spLocks noGrp="1"/>
          </p:cNvSpPr>
          <p:nvPr>
            <p:ph type="sldNum" sz="quarter" idx="5"/>
          </p:nvPr>
        </p:nvSpPr>
        <p:spPr/>
        <p:txBody>
          <a:bodyPr/>
          <a:lstStyle/>
          <a:p>
            <a:fld id="{401AE684-BFAB-4BF0-A42B-2F9773678B72}" type="slidenum">
              <a:rPr lang="en-US" smtClean="0"/>
              <a:t>5</a:t>
            </a:fld>
            <a:endParaRPr lang="en-US"/>
          </a:p>
        </p:txBody>
      </p:sp>
    </p:spTree>
    <p:extLst>
      <p:ext uri="{BB962C8B-B14F-4D97-AF65-F5344CB8AC3E}">
        <p14:creationId xmlns:p14="http://schemas.microsoft.com/office/powerpoint/2010/main" val="314409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https://www.linkedin.com/pulse/science-control-how-temperature-topp-topk-shape-large-puente-viejo-u88yf</a:t>
            </a:r>
          </a:p>
        </p:txBody>
      </p:sp>
      <p:sp>
        <p:nvSpPr>
          <p:cNvPr id="4" name="Slide Number Placeholder 3"/>
          <p:cNvSpPr>
            <a:spLocks noGrp="1"/>
          </p:cNvSpPr>
          <p:nvPr>
            <p:ph type="sldNum" sz="quarter" idx="5"/>
          </p:nvPr>
        </p:nvSpPr>
        <p:spPr/>
        <p:txBody>
          <a:bodyPr/>
          <a:lstStyle/>
          <a:p>
            <a:fld id="{401AE684-BFAB-4BF0-A42B-2F9773678B72}" type="slidenum">
              <a:rPr lang="en-US" smtClean="0"/>
              <a:t>6</a:t>
            </a:fld>
            <a:endParaRPr lang="en-US"/>
          </a:p>
        </p:txBody>
      </p:sp>
    </p:spTree>
    <p:extLst>
      <p:ext uri="{BB962C8B-B14F-4D97-AF65-F5344CB8AC3E}">
        <p14:creationId xmlns:p14="http://schemas.microsoft.com/office/powerpoint/2010/main" val="153868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https://medium.com/@jpraveenkanna/demystifying-llm-configurations-for-inference-3866979806de</a:t>
            </a:r>
          </a:p>
        </p:txBody>
      </p:sp>
      <p:sp>
        <p:nvSpPr>
          <p:cNvPr id="4" name="Slide Number Placeholder 3"/>
          <p:cNvSpPr>
            <a:spLocks noGrp="1"/>
          </p:cNvSpPr>
          <p:nvPr>
            <p:ph type="sldNum" sz="quarter" idx="5"/>
          </p:nvPr>
        </p:nvSpPr>
        <p:spPr/>
        <p:txBody>
          <a:bodyPr/>
          <a:lstStyle/>
          <a:p>
            <a:fld id="{401AE684-BFAB-4BF0-A42B-2F9773678B72}" type="slidenum">
              <a:rPr lang="en-US" smtClean="0"/>
              <a:t>9</a:t>
            </a:fld>
            <a:endParaRPr lang="en-US"/>
          </a:p>
        </p:txBody>
      </p:sp>
    </p:spTree>
    <p:extLst>
      <p:ext uri="{BB962C8B-B14F-4D97-AF65-F5344CB8AC3E}">
        <p14:creationId xmlns:p14="http://schemas.microsoft.com/office/powerpoint/2010/main" val="4031846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Roboto" panose="02000000000000000000" pitchFamily="2" charset="0"/>
              </a:rPr>
              <a:t>I'm going to give you a series of phrases that I need you to complete. Only show the completion of the phrase and nothing else. Do you understand?</a:t>
            </a:r>
          </a:p>
          <a:p>
            <a:endParaRPr lang="en-US" b="0" i="0" dirty="0">
              <a:effectLst/>
              <a:highlight>
                <a:srgbClr val="FFFFFF"/>
              </a:highlight>
              <a:latin typeface="Roboto" panose="02000000000000000000" pitchFamily="2" charset="0"/>
            </a:endParaRPr>
          </a:p>
          <a:p>
            <a:r>
              <a:rPr lang="en-US" b="0" i="0" dirty="0">
                <a:effectLst/>
                <a:highlight>
                  <a:srgbClr val="FFFFFF"/>
                </a:highlight>
                <a:latin typeface="Roboto" panose="02000000000000000000" pitchFamily="2" charset="0"/>
              </a:rPr>
              <a:t>To sleep well</a:t>
            </a:r>
          </a:p>
          <a:p>
            <a:endParaRPr lang="en-US" b="0" i="0" dirty="0">
              <a:effectLst/>
              <a:highlight>
                <a:srgbClr val="FFFFFF"/>
              </a:highligh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10</a:t>
            </a:fld>
            <a:endParaRPr lang="en-US"/>
          </a:p>
        </p:txBody>
      </p:sp>
    </p:spTree>
    <p:extLst>
      <p:ext uri="{BB962C8B-B14F-4D97-AF65-F5344CB8AC3E}">
        <p14:creationId xmlns:p14="http://schemas.microsoft.com/office/powerpoint/2010/main" val="376276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https://medium.com/@akash.kesrwani99/understanding-next-token-prediction-concept-to-code-1st-part-7054dabda347</a:t>
            </a:r>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161242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computer understands human language, they just understand ones and zeroes</a:t>
            </a:r>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2907696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https://cloud.google.com/vertex-ai/generative-ai/docs/multimodal/get-token-count</a:t>
            </a:r>
          </a:p>
        </p:txBody>
      </p:sp>
      <p:sp>
        <p:nvSpPr>
          <p:cNvPr id="4" name="Slide Number Placeholder 3"/>
          <p:cNvSpPr>
            <a:spLocks noGrp="1"/>
          </p:cNvSpPr>
          <p:nvPr>
            <p:ph type="sldNum" sz="quarter" idx="5"/>
          </p:nvPr>
        </p:nvSpPr>
        <p:spPr/>
        <p:txBody>
          <a:bodyPr/>
          <a:lstStyle/>
          <a:p>
            <a:fld id="{87B3A593-3E8F-4379-9F73-F236B8A380CB}" type="slidenum">
              <a:rPr lang="en-US" smtClean="0"/>
              <a:t>15</a:t>
            </a:fld>
            <a:endParaRPr lang="en-US"/>
          </a:p>
        </p:txBody>
      </p:sp>
    </p:spTree>
    <p:extLst>
      <p:ext uri="{BB962C8B-B14F-4D97-AF65-F5344CB8AC3E}">
        <p14:creationId xmlns:p14="http://schemas.microsoft.com/office/powerpoint/2010/main" val="3597098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101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02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874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873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459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3376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174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957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35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0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0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292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7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80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14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22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17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012832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3"/>
          <a:stretch>
            <a:fillRect/>
          </a:stretch>
        </p:blipFill>
        <p:spPr>
          <a:xfrm>
            <a:off x="10882370" y="5545441"/>
            <a:ext cx="1303506" cy="1303506"/>
          </a:xfrm>
          <a:prstGeom prst="rect">
            <a:avLst/>
          </a:prstGeom>
        </p:spPr>
      </p:pic>
      <p:grpSp>
        <p:nvGrpSpPr>
          <p:cNvPr id="7" name="Group 6">
            <a:extLst>
              <a:ext uri="{FF2B5EF4-FFF2-40B4-BE49-F238E27FC236}">
                <a16:creationId xmlns:a16="http://schemas.microsoft.com/office/drawing/2014/main" id="{0ADA993A-F574-F601-A004-A5125D7D3616}"/>
              </a:ext>
            </a:extLst>
          </p:cNvPr>
          <p:cNvGrpSpPr/>
          <p:nvPr/>
        </p:nvGrpSpPr>
        <p:grpSpPr>
          <a:xfrm>
            <a:off x="7057933" y="1557406"/>
            <a:ext cx="4476190" cy="3639561"/>
            <a:chOff x="5905653" y="1076271"/>
            <a:chExt cx="4476190" cy="3639561"/>
          </a:xfrm>
        </p:grpSpPr>
        <p:pic>
          <p:nvPicPr>
            <p:cNvPr id="4" name="Picture 3">
              <a:extLst>
                <a:ext uri="{FF2B5EF4-FFF2-40B4-BE49-F238E27FC236}">
                  <a16:creationId xmlns:a16="http://schemas.microsoft.com/office/drawing/2014/main" id="{2A79F77D-46EA-ADF7-4F9C-BF01E3A2375D}"/>
                </a:ext>
              </a:extLst>
            </p:cNvPr>
            <p:cNvPicPr>
              <a:picLocks noChangeAspect="1"/>
            </p:cNvPicPr>
            <p:nvPr/>
          </p:nvPicPr>
          <p:blipFill>
            <a:blip r:embed="rId4"/>
            <a:stretch>
              <a:fillRect/>
            </a:stretch>
          </p:blipFill>
          <p:spPr>
            <a:xfrm>
              <a:off x="5905653" y="1182499"/>
              <a:ext cx="4476190" cy="3533333"/>
            </a:xfrm>
            <a:prstGeom prst="rect">
              <a:avLst/>
            </a:prstGeom>
          </p:spPr>
        </p:pic>
        <p:pic>
          <p:nvPicPr>
            <p:cNvPr id="1026" name="Picture 2" descr="Google Cloud&quot; Icon - Download for free – Iconduck">
              <a:extLst>
                <a:ext uri="{FF2B5EF4-FFF2-40B4-BE49-F238E27FC236}">
                  <a16:creationId xmlns:a16="http://schemas.microsoft.com/office/drawing/2014/main" id="{C7A45449-4FAC-564E-3D8A-024211601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971" y="1076271"/>
              <a:ext cx="2163777" cy="173907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5F430BE1-2A43-CA2A-D5EA-2BDE64B60170}"/>
              </a:ext>
            </a:extLst>
          </p:cNvPr>
          <p:cNvPicPr>
            <a:picLocks noChangeAspect="1"/>
          </p:cNvPicPr>
          <p:nvPr/>
        </p:nvPicPr>
        <p:blipFill>
          <a:blip r:embed="rId6"/>
          <a:stretch>
            <a:fillRect/>
          </a:stretch>
        </p:blipFill>
        <p:spPr>
          <a:xfrm>
            <a:off x="2351189" y="833762"/>
            <a:ext cx="3942857" cy="5190476"/>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A884-97CF-0146-F8C7-5814102B1119}"/>
              </a:ext>
            </a:extLst>
          </p:cNvPr>
          <p:cNvSpPr>
            <a:spLocks noGrp="1"/>
          </p:cNvSpPr>
          <p:nvPr>
            <p:ph type="title"/>
          </p:nvPr>
        </p:nvSpPr>
        <p:spPr>
          <a:xfrm>
            <a:off x="1524000" y="185991"/>
            <a:ext cx="9144000" cy="609600"/>
          </a:xfrm>
        </p:spPr>
        <p:txBody>
          <a:bodyPr/>
          <a:lstStyle/>
          <a:p>
            <a:r>
              <a:rPr lang="en-US" dirty="0"/>
              <a:t>Prediction in Action</a:t>
            </a:r>
          </a:p>
        </p:txBody>
      </p:sp>
      <p:pic>
        <p:nvPicPr>
          <p:cNvPr id="4" name="Picture 3">
            <a:extLst>
              <a:ext uri="{FF2B5EF4-FFF2-40B4-BE49-F238E27FC236}">
                <a16:creationId xmlns:a16="http://schemas.microsoft.com/office/drawing/2014/main" id="{03D88BE7-5B49-D781-ADF9-0844F10F24BF}"/>
              </a:ext>
            </a:extLst>
          </p:cNvPr>
          <p:cNvPicPr>
            <a:picLocks noChangeAspect="1"/>
          </p:cNvPicPr>
          <p:nvPr/>
        </p:nvPicPr>
        <p:blipFill>
          <a:blip r:embed="rId3"/>
          <a:stretch>
            <a:fillRect/>
          </a:stretch>
        </p:blipFill>
        <p:spPr>
          <a:xfrm>
            <a:off x="957905" y="1086143"/>
            <a:ext cx="10276190" cy="4685714"/>
          </a:xfrm>
          <a:prstGeom prst="rect">
            <a:avLst/>
          </a:prstGeom>
        </p:spPr>
      </p:pic>
    </p:spTree>
    <p:extLst>
      <p:ext uri="{BB962C8B-B14F-4D97-AF65-F5344CB8AC3E}">
        <p14:creationId xmlns:p14="http://schemas.microsoft.com/office/powerpoint/2010/main" val="177168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93FB3-CD4F-9336-37EC-056F78B5EF78}"/>
              </a:ext>
            </a:extLst>
          </p:cNvPr>
          <p:cNvSpPr>
            <a:spLocks noGrp="1"/>
          </p:cNvSpPr>
          <p:nvPr>
            <p:ph type="title"/>
          </p:nvPr>
        </p:nvSpPr>
        <p:spPr/>
        <p:txBody>
          <a:bodyPr>
            <a:normAutofit/>
          </a:bodyPr>
          <a:lstStyle/>
          <a:p>
            <a:r>
              <a:rPr lang="en-US" sz="4800" dirty="0"/>
              <a:t>Output token limit</a:t>
            </a:r>
          </a:p>
        </p:txBody>
      </p:sp>
    </p:spTree>
    <p:extLst>
      <p:ext uri="{BB962C8B-B14F-4D97-AF65-F5344CB8AC3E}">
        <p14:creationId xmlns:p14="http://schemas.microsoft.com/office/powerpoint/2010/main" val="4212709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5163AC-69DB-24BC-E6ED-3768933B10F1}"/>
              </a:ext>
            </a:extLst>
          </p:cNvPr>
          <p:cNvPicPr>
            <a:picLocks noChangeAspect="1"/>
          </p:cNvPicPr>
          <p:nvPr/>
        </p:nvPicPr>
        <p:blipFill>
          <a:blip r:embed="rId2"/>
          <a:stretch>
            <a:fillRect/>
          </a:stretch>
        </p:blipFill>
        <p:spPr>
          <a:xfrm>
            <a:off x="769906" y="1475575"/>
            <a:ext cx="6703046" cy="1476943"/>
          </a:xfrm>
          <a:prstGeom prst="rect">
            <a:avLst/>
          </a:prstGeom>
        </p:spPr>
      </p:pic>
      <p:pic>
        <p:nvPicPr>
          <p:cNvPr id="7" name="Picture 6">
            <a:extLst>
              <a:ext uri="{FF2B5EF4-FFF2-40B4-BE49-F238E27FC236}">
                <a16:creationId xmlns:a16="http://schemas.microsoft.com/office/drawing/2014/main" id="{C98BD5E5-9F54-C9F7-8DBE-6B194F694BA0}"/>
              </a:ext>
            </a:extLst>
          </p:cNvPr>
          <p:cNvPicPr>
            <a:picLocks noChangeAspect="1"/>
          </p:cNvPicPr>
          <p:nvPr/>
        </p:nvPicPr>
        <p:blipFill>
          <a:blip r:embed="rId3"/>
          <a:stretch>
            <a:fillRect/>
          </a:stretch>
        </p:blipFill>
        <p:spPr>
          <a:xfrm>
            <a:off x="4542179" y="3134398"/>
            <a:ext cx="5195680" cy="1348150"/>
          </a:xfrm>
          <a:prstGeom prst="rect">
            <a:avLst/>
          </a:prstGeom>
        </p:spPr>
      </p:pic>
    </p:spTree>
    <p:extLst>
      <p:ext uri="{BB962C8B-B14F-4D97-AF65-F5344CB8AC3E}">
        <p14:creationId xmlns:p14="http://schemas.microsoft.com/office/powerpoint/2010/main" val="146992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E37836-4499-1BCD-F94E-53D2141E9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873" y="2600325"/>
            <a:ext cx="6667500" cy="16573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1C27EC3-38CE-44E7-EFFB-DBD872F52428}"/>
              </a:ext>
            </a:extLst>
          </p:cNvPr>
          <p:cNvSpPr>
            <a:spLocks noGrp="1"/>
          </p:cNvSpPr>
          <p:nvPr>
            <p:ph type="title"/>
          </p:nvPr>
        </p:nvSpPr>
        <p:spPr>
          <a:xfrm>
            <a:off x="1129272" y="335709"/>
            <a:ext cx="9905998" cy="1478570"/>
          </a:xfrm>
        </p:spPr>
        <p:txBody>
          <a:bodyPr/>
          <a:lstStyle/>
          <a:p>
            <a:r>
              <a:rPr lang="en-US" dirty="0"/>
              <a:t>Tokens &amp; Tokenizers</a:t>
            </a:r>
          </a:p>
        </p:txBody>
      </p:sp>
    </p:spTree>
    <p:extLst>
      <p:ext uri="{BB962C8B-B14F-4D97-AF65-F5344CB8AC3E}">
        <p14:creationId xmlns:p14="http://schemas.microsoft.com/office/powerpoint/2010/main" val="3666635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3C7E450B-85AE-18CA-2942-9EA990F5444E}"/>
              </a:ext>
            </a:extLst>
          </p:cNvPr>
          <p:cNvGraphicFramePr>
            <a:graphicFrameLocks noGrp="1"/>
          </p:cNvGraphicFramePr>
          <p:nvPr/>
        </p:nvGraphicFramePr>
        <p:xfrm>
          <a:off x="1340964" y="4696108"/>
          <a:ext cx="9906000" cy="1757634"/>
        </p:xfrm>
        <a:graphic>
          <a:graphicData uri="http://schemas.openxmlformats.org/drawingml/2006/table">
            <a:tbl>
              <a:tblPr>
                <a:tableStyleId>{775DCB02-9BB8-47FD-8907-85C794F793BA}</a:tableStyleId>
              </a:tblPr>
              <a:tblGrid>
                <a:gridCol w="1238250">
                  <a:extLst>
                    <a:ext uri="{9D8B030D-6E8A-4147-A177-3AD203B41FA5}">
                      <a16:colId xmlns:a16="http://schemas.microsoft.com/office/drawing/2014/main" val="1735408670"/>
                    </a:ext>
                  </a:extLst>
                </a:gridCol>
                <a:gridCol w="1238250">
                  <a:extLst>
                    <a:ext uri="{9D8B030D-6E8A-4147-A177-3AD203B41FA5}">
                      <a16:colId xmlns:a16="http://schemas.microsoft.com/office/drawing/2014/main" val="3361725341"/>
                    </a:ext>
                  </a:extLst>
                </a:gridCol>
                <a:gridCol w="1238250">
                  <a:extLst>
                    <a:ext uri="{9D8B030D-6E8A-4147-A177-3AD203B41FA5}">
                      <a16:colId xmlns:a16="http://schemas.microsoft.com/office/drawing/2014/main" val="1849465320"/>
                    </a:ext>
                  </a:extLst>
                </a:gridCol>
                <a:gridCol w="1238250">
                  <a:extLst>
                    <a:ext uri="{9D8B030D-6E8A-4147-A177-3AD203B41FA5}">
                      <a16:colId xmlns:a16="http://schemas.microsoft.com/office/drawing/2014/main" val="4198990740"/>
                    </a:ext>
                  </a:extLst>
                </a:gridCol>
                <a:gridCol w="1238250">
                  <a:extLst>
                    <a:ext uri="{9D8B030D-6E8A-4147-A177-3AD203B41FA5}">
                      <a16:colId xmlns:a16="http://schemas.microsoft.com/office/drawing/2014/main" val="2864040711"/>
                    </a:ext>
                  </a:extLst>
                </a:gridCol>
                <a:gridCol w="1238250">
                  <a:extLst>
                    <a:ext uri="{9D8B030D-6E8A-4147-A177-3AD203B41FA5}">
                      <a16:colId xmlns:a16="http://schemas.microsoft.com/office/drawing/2014/main" val="1399898681"/>
                    </a:ext>
                  </a:extLst>
                </a:gridCol>
                <a:gridCol w="1238250">
                  <a:extLst>
                    <a:ext uri="{9D8B030D-6E8A-4147-A177-3AD203B41FA5}">
                      <a16:colId xmlns:a16="http://schemas.microsoft.com/office/drawing/2014/main" val="4133028094"/>
                    </a:ext>
                  </a:extLst>
                </a:gridCol>
                <a:gridCol w="1238250">
                  <a:extLst>
                    <a:ext uri="{9D8B030D-6E8A-4147-A177-3AD203B41FA5}">
                      <a16:colId xmlns:a16="http://schemas.microsoft.com/office/drawing/2014/main" val="3330058846"/>
                    </a:ext>
                  </a:extLst>
                </a:gridCol>
              </a:tblGrid>
              <a:tr h="190021">
                <a:tc>
                  <a:txBody>
                    <a:bodyPr/>
                    <a:lstStyle/>
                    <a:p>
                      <a:pPr algn="ctr"/>
                      <a:r>
                        <a:rPr lang="en-US" sz="2000" dirty="0">
                          <a:effectLst/>
                        </a:rPr>
                        <a:t>Characters</a:t>
                      </a:r>
                    </a:p>
                  </a:txBody>
                  <a:tcPr marL="38939" marR="38939" marT="38939" marB="38939" anchor="ctr">
                    <a:solidFill>
                      <a:srgbClr val="F8A250"/>
                    </a:solidFill>
                  </a:tcPr>
                </a:tc>
                <a:tc>
                  <a:txBody>
                    <a:bodyPr/>
                    <a:lstStyle/>
                    <a:p>
                      <a:pPr algn="ctr"/>
                      <a:r>
                        <a:rPr lang="en-US" sz="2000" dirty="0">
                          <a:effectLst/>
                        </a:rPr>
                        <a:t>C</a:t>
                      </a:r>
                    </a:p>
                  </a:txBody>
                  <a:tcPr marL="38939" marR="38939" marT="38939" marB="38939" anchor="ctr">
                    <a:solidFill>
                      <a:srgbClr val="FFC773"/>
                    </a:solidFill>
                  </a:tcPr>
                </a:tc>
                <a:tc>
                  <a:txBody>
                    <a:bodyPr/>
                    <a:lstStyle/>
                    <a:p>
                      <a:pPr algn="ctr"/>
                      <a:r>
                        <a:rPr lang="en-US" sz="2000">
                          <a:effectLst/>
                        </a:rPr>
                        <a:t>h</a:t>
                      </a:r>
                    </a:p>
                  </a:txBody>
                  <a:tcPr marL="38939" marR="38939" marT="38939" marB="38939" anchor="ctr">
                    <a:solidFill>
                      <a:srgbClr val="FFC773"/>
                    </a:solidFill>
                  </a:tcPr>
                </a:tc>
                <a:tc>
                  <a:txBody>
                    <a:bodyPr/>
                    <a:lstStyle/>
                    <a:p>
                      <a:pPr algn="ctr"/>
                      <a:r>
                        <a:rPr lang="en-US" sz="2000">
                          <a:effectLst/>
                        </a:rPr>
                        <a:t>a</a:t>
                      </a:r>
                    </a:p>
                  </a:txBody>
                  <a:tcPr marL="38939" marR="38939" marT="38939" marB="38939" anchor="ctr">
                    <a:solidFill>
                      <a:srgbClr val="FFC773"/>
                    </a:solidFill>
                  </a:tcPr>
                </a:tc>
                <a:tc>
                  <a:txBody>
                    <a:bodyPr/>
                    <a:lstStyle/>
                    <a:p>
                      <a:pPr algn="ctr"/>
                      <a:r>
                        <a:rPr lang="en-US" sz="2000">
                          <a:effectLst/>
                        </a:rPr>
                        <a:t>t</a:t>
                      </a:r>
                    </a:p>
                  </a:txBody>
                  <a:tcPr marL="38939" marR="38939" marT="38939" marB="38939" anchor="ctr">
                    <a:solidFill>
                      <a:srgbClr val="FFC773"/>
                    </a:solidFill>
                  </a:tcPr>
                </a:tc>
                <a:tc>
                  <a:txBody>
                    <a:bodyPr/>
                    <a:lstStyle/>
                    <a:p>
                      <a:pPr algn="ctr"/>
                      <a:r>
                        <a:rPr lang="en-US" sz="2000">
                          <a:effectLst/>
                        </a:rPr>
                        <a:t>G</a:t>
                      </a:r>
                    </a:p>
                  </a:txBody>
                  <a:tcPr marL="38939" marR="38939" marT="38939" marB="38939" anchor="ctr">
                    <a:solidFill>
                      <a:srgbClr val="FFC773"/>
                    </a:solidFill>
                  </a:tcPr>
                </a:tc>
                <a:tc>
                  <a:txBody>
                    <a:bodyPr/>
                    <a:lstStyle/>
                    <a:p>
                      <a:pPr algn="ctr"/>
                      <a:r>
                        <a:rPr lang="en-US" sz="2000">
                          <a:effectLst/>
                        </a:rPr>
                        <a:t>P</a:t>
                      </a:r>
                    </a:p>
                  </a:txBody>
                  <a:tcPr marL="38939" marR="38939" marT="38939" marB="38939" anchor="ctr">
                    <a:solidFill>
                      <a:srgbClr val="FFC773"/>
                    </a:solidFill>
                  </a:tcPr>
                </a:tc>
                <a:tc>
                  <a:txBody>
                    <a:bodyPr/>
                    <a:lstStyle/>
                    <a:p>
                      <a:pPr algn="ctr"/>
                      <a:r>
                        <a:rPr lang="en-US" sz="2000" dirty="0">
                          <a:effectLst/>
                        </a:rPr>
                        <a:t>T</a:t>
                      </a:r>
                    </a:p>
                  </a:txBody>
                  <a:tcPr marL="38939" marR="38939" marT="38939" marB="38939" anchor="ctr">
                    <a:solidFill>
                      <a:srgbClr val="FFC773"/>
                    </a:solidFill>
                  </a:tcPr>
                </a:tc>
                <a:extLst>
                  <a:ext uri="{0D108BD9-81ED-4DB2-BD59-A6C34878D82A}">
                    <a16:rowId xmlns:a16="http://schemas.microsoft.com/office/drawing/2014/main" val="2702996208"/>
                  </a:ext>
                </a:extLst>
              </a:tr>
              <a:tr h="190021">
                <a:tc>
                  <a:txBody>
                    <a:bodyPr/>
                    <a:lstStyle/>
                    <a:p>
                      <a:pPr algn="ctr"/>
                      <a:r>
                        <a:rPr lang="en-US" sz="2000" dirty="0">
                          <a:effectLst/>
                        </a:rPr>
                        <a:t>ASCII Values</a:t>
                      </a:r>
                    </a:p>
                  </a:txBody>
                  <a:tcPr marL="38939" marR="38939" marT="38939" marB="38939" anchor="ctr">
                    <a:solidFill>
                      <a:srgbClr val="F8A250"/>
                    </a:solidFill>
                  </a:tcPr>
                </a:tc>
                <a:tc>
                  <a:txBody>
                    <a:bodyPr/>
                    <a:lstStyle/>
                    <a:p>
                      <a:pPr algn="ctr"/>
                      <a:r>
                        <a:rPr lang="en-US" sz="2000" dirty="0">
                          <a:effectLst/>
                        </a:rPr>
                        <a:t>67</a:t>
                      </a:r>
                    </a:p>
                  </a:txBody>
                  <a:tcPr marL="38939" marR="38939" marT="38939" marB="38939" anchor="ctr">
                    <a:solidFill>
                      <a:srgbClr val="FFC773"/>
                    </a:solidFill>
                  </a:tcPr>
                </a:tc>
                <a:tc>
                  <a:txBody>
                    <a:bodyPr/>
                    <a:lstStyle/>
                    <a:p>
                      <a:pPr algn="ctr"/>
                      <a:r>
                        <a:rPr lang="en-US" sz="2000">
                          <a:effectLst/>
                        </a:rPr>
                        <a:t>104</a:t>
                      </a:r>
                    </a:p>
                  </a:txBody>
                  <a:tcPr marL="38939" marR="38939" marT="38939" marB="38939" anchor="ctr">
                    <a:solidFill>
                      <a:srgbClr val="FFC773"/>
                    </a:solidFill>
                  </a:tcPr>
                </a:tc>
                <a:tc>
                  <a:txBody>
                    <a:bodyPr/>
                    <a:lstStyle/>
                    <a:p>
                      <a:pPr algn="ctr"/>
                      <a:r>
                        <a:rPr lang="en-US" sz="2000">
                          <a:effectLst/>
                        </a:rPr>
                        <a:t>97</a:t>
                      </a:r>
                    </a:p>
                  </a:txBody>
                  <a:tcPr marL="38939" marR="38939" marT="38939" marB="38939" anchor="ctr">
                    <a:solidFill>
                      <a:srgbClr val="FFC773"/>
                    </a:solidFill>
                  </a:tcPr>
                </a:tc>
                <a:tc>
                  <a:txBody>
                    <a:bodyPr/>
                    <a:lstStyle/>
                    <a:p>
                      <a:pPr algn="ctr"/>
                      <a:r>
                        <a:rPr lang="en-US" sz="2000" dirty="0">
                          <a:effectLst/>
                        </a:rPr>
                        <a:t>116</a:t>
                      </a:r>
                    </a:p>
                  </a:txBody>
                  <a:tcPr marL="38939" marR="38939" marT="38939" marB="38939" anchor="ctr">
                    <a:solidFill>
                      <a:srgbClr val="FFC773"/>
                    </a:solidFill>
                  </a:tcPr>
                </a:tc>
                <a:tc>
                  <a:txBody>
                    <a:bodyPr/>
                    <a:lstStyle/>
                    <a:p>
                      <a:pPr algn="ctr"/>
                      <a:r>
                        <a:rPr lang="en-US" sz="2000">
                          <a:effectLst/>
                        </a:rPr>
                        <a:t>71</a:t>
                      </a:r>
                    </a:p>
                  </a:txBody>
                  <a:tcPr marL="38939" marR="38939" marT="38939" marB="38939" anchor="ctr">
                    <a:solidFill>
                      <a:srgbClr val="FFC773"/>
                    </a:solidFill>
                  </a:tcPr>
                </a:tc>
                <a:tc>
                  <a:txBody>
                    <a:bodyPr/>
                    <a:lstStyle/>
                    <a:p>
                      <a:pPr algn="ctr"/>
                      <a:r>
                        <a:rPr lang="en-US" sz="2000">
                          <a:effectLst/>
                        </a:rPr>
                        <a:t>80</a:t>
                      </a:r>
                    </a:p>
                  </a:txBody>
                  <a:tcPr marL="38939" marR="38939" marT="38939" marB="38939" anchor="ctr">
                    <a:solidFill>
                      <a:srgbClr val="FFC773"/>
                    </a:solidFill>
                  </a:tcPr>
                </a:tc>
                <a:tc>
                  <a:txBody>
                    <a:bodyPr/>
                    <a:lstStyle/>
                    <a:p>
                      <a:pPr algn="ctr"/>
                      <a:r>
                        <a:rPr lang="en-US" sz="2000" dirty="0">
                          <a:effectLst/>
                        </a:rPr>
                        <a:t>84</a:t>
                      </a:r>
                    </a:p>
                  </a:txBody>
                  <a:tcPr marL="38939" marR="38939" marT="38939" marB="38939" anchor="ctr">
                    <a:solidFill>
                      <a:srgbClr val="FFC773"/>
                    </a:solidFill>
                  </a:tcPr>
                </a:tc>
                <a:extLst>
                  <a:ext uri="{0D108BD9-81ED-4DB2-BD59-A6C34878D82A}">
                    <a16:rowId xmlns:a16="http://schemas.microsoft.com/office/drawing/2014/main" val="3218847097"/>
                  </a:ext>
                </a:extLst>
              </a:tr>
              <a:tr h="190021">
                <a:tc>
                  <a:txBody>
                    <a:bodyPr/>
                    <a:lstStyle/>
                    <a:p>
                      <a:pPr algn="ctr"/>
                      <a:r>
                        <a:rPr lang="en-US" sz="2000" dirty="0">
                          <a:effectLst/>
                        </a:rPr>
                        <a:t>Binary Values</a:t>
                      </a:r>
                    </a:p>
                  </a:txBody>
                  <a:tcPr marL="38939" marR="38939" marT="38939" marB="38939" anchor="ctr">
                    <a:solidFill>
                      <a:srgbClr val="F8A250"/>
                    </a:solidFill>
                  </a:tcPr>
                </a:tc>
                <a:tc>
                  <a:txBody>
                    <a:bodyPr/>
                    <a:lstStyle/>
                    <a:p>
                      <a:pPr algn="ctr"/>
                      <a:r>
                        <a:rPr lang="en-US" sz="2000">
                          <a:effectLst/>
                        </a:rPr>
                        <a:t>01000011</a:t>
                      </a:r>
                    </a:p>
                  </a:txBody>
                  <a:tcPr marL="38939" marR="38939" marT="38939" marB="38939" anchor="ctr">
                    <a:solidFill>
                      <a:srgbClr val="FFC773"/>
                    </a:solidFill>
                  </a:tcPr>
                </a:tc>
                <a:tc>
                  <a:txBody>
                    <a:bodyPr/>
                    <a:lstStyle/>
                    <a:p>
                      <a:pPr algn="ctr"/>
                      <a:r>
                        <a:rPr lang="en-US" sz="2000">
                          <a:effectLst/>
                        </a:rPr>
                        <a:t>01101000</a:t>
                      </a:r>
                    </a:p>
                  </a:txBody>
                  <a:tcPr marL="38939" marR="38939" marT="38939" marB="38939" anchor="ctr">
                    <a:solidFill>
                      <a:srgbClr val="FFC773"/>
                    </a:solidFill>
                  </a:tcPr>
                </a:tc>
                <a:tc>
                  <a:txBody>
                    <a:bodyPr/>
                    <a:lstStyle/>
                    <a:p>
                      <a:pPr algn="ctr"/>
                      <a:r>
                        <a:rPr lang="en-US" sz="2000">
                          <a:effectLst/>
                        </a:rPr>
                        <a:t>01100001</a:t>
                      </a:r>
                    </a:p>
                  </a:txBody>
                  <a:tcPr marL="38939" marR="38939" marT="38939" marB="38939" anchor="ctr">
                    <a:solidFill>
                      <a:srgbClr val="FFC773"/>
                    </a:solidFill>
                  </a:tcPr>
                </a:tc>
                <a:tc>
                  <a:txBody>
                    <a:bodyPr/>
                    <a:lstStyle/>
                    <a:p>
                      <a:pPr algn="ctr"/>
                      <a:r>
                        <a:rPr lang="en-US" sz="2000">
                          <a:effectLst/>
                        </a:rPr>
                        <a:t>01110100</a:t>
                      </a:r>
                    </a:p>
                  </a:txBody>
                  <a:tcPr marL="38939" marR="38939" marT="38939" marB="38939" anchor="ctr">
                    <a:solidFill>
                      <a:srgbClr val="FFC773"/>
                    </a:solidFill>
                  </a:tcPr>
                </a:tc>
                <a:tc>
                  <a:txBody>
                    <a:bodyPr/>
                    <a:lstStyle/>
                    <a:p>
                      <a:pPr algn="ctr"/>
                      <a:r>
                        <a:rPr lang="en-US" sz="2000">
                          <a:effectLst/>
                        </a:rPr>
                        <a:t>01000111</a:t>
                      </a:r>
                    </a:p>
                  </a:txBody>
                  <a:tcPr marL="38939" marR="38939" marT="38939" marB="38939" anchor="ctr">
                    <a:solidFill>
                      <a:srgbClr val="FFC773"/>
                    </a:solidFill>
                  </a:tcPr>
                </a:tc>
                <a:tc>
                  <a:txBody>
                    <a:bodyPr/>
                    <a:lstStyle/>
                    <a:p>
                      <a:pPr algn="ctr"/>
                      <a:r>
                        <a:rPr lang="en-US" sz="2000">
                          <a:effectLst/>
                        </a:rPr>
                        <a:t>01010000</a:t>
                      </a:r>
                    </a:p>
                  </a:txBody>
                  <a:tcPr marL="38939" marR="38939" marT="38939" marB="38939" anchor="ctr">
                    <a:solidFill>
                      <a:srgbClr val="FFC773"/>
                    </a:solidFill>
                  </a:tcPr>
                </a:tc>
                <a:tc>
                  <a:txBody>
                    <a:bodyPr/>
                    <a:lstStyle/>
                    <a:p>
                      <a:pPr algn="ctr"/>
                      <a:r>
                        <a:rPr lang="en-US" sz="2000" dirty="0">
                          <a:effectLst/>
                        </a:rPr>
                        <a:t>01010100</a:t>
                      </a:r>
                    </a:p>
                  </a:txBody>
                  <a:tcPr marL="38939" marR="38939" marT="38939" marB="38939" anchor="ctr">
                    <a:solidFill>
                      <a:srgbClr val="FFC773"/>
                    </a:solidFill>
                  </a:tcPr>
                </a:tc>
                <a:extLst>
                  <a:ext uri="{0D108BD9-81ED-4DB2-BD59-A6C34878D82A}">
                    <a16:rowId xmlns:a16="http://schemas.microsoft.com/office/drawing/2014/main" val="893297129"/>
                  </a:ext>
                </a:extLst>
              </a:tr>
            </a:tbl>
          </a:graphicData>
        </a:graphic>
      </p:graphicFrame>
      <p:pic>
        <p:nvPicPr>
          <p:cNvPr id="15" name="Picture 14">
            <a:extLst>
              <a:ext uri="{FF2B5EF4-FFF2-40B4-BE49-F238E27FC236}">
                <a16:creationId xmlns:a16="http://schemas.microsoft.com/office/drawing/2014/main" id="{506ADEFF-5D2C-1A79-88FB-CBDC5042E537}"/>
              </a:ext>
            </a:extLst>
          </p:cNvPr>
          <p:cNvPicPr>
            <a:picLocks noChangeAspect="1"/>
          </p:cNvPicPr>
          <p:nvPr/>
        </p:nvPicPr>
        <p:blipFill>
          <a:blip r:embed="rId3"/>
          <a:stretch>
            <a:fillRect/>
          </a:stretch>
        </p:blipFill>
        <p:spPr>
          <a:xfrm>
            <a:off x="2174917" y="339771"/>
            <a:ext cx="8238095" cy="4085714"/>
          </a:xfrm>
          <a:prstGeom prst="rect">
            <a:avLst/>
          </a:prstGeom>
        </p:spPr>
      </p:pic>
    </p:spTree>
    <p:extLst>
      <p:ext uri="{BB962C8B-B14F-4D97-AF65-F5344CB8AC3E}">
        <p14:creationId xmlns:p14="http://schemas.microsoft.com/office/powerpoint/2010/main" val="53545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957D-BB66-68F9-231D-15230E0904FD}"/>
              </a:ext>
            </a:extLst>
          </p:cNvPr>
          <p:cNvSpPr>
            <a:spLocks noGrp="1"/>
          </p:cNvSpPr>
          <p:nvPr>
            <p:ph type="title"/>
          </p:nvPr>
        </p:nvSpPr>
        <p:spPr>
          <a:xfrm>
            <a:off x="1985913" y="457200"/>
            <a:ext cx="9144000" cy="1143000"/>
          </a:xfrm>
        </p:spPr>
        <p:txBody>
          <a:bodyPr/>
          <a:lstStyle/>
          <a:p>
            <a:r>
              <a:rPr lang="en-US" dirty="0"/>
              <a:t>Token counting</a:t>
            </a:r>
          </a:p>
        </p:txBody>
      </p:sp>
      <p:pic>
        <p:nvPicPr>
          <p:cNvPr id="8" name="Picture 7">
            <a:extLst>
              <a:ext uri="{FF2B5EF4-FFF2-40B4-BE49-F238E27FC236}">
                <a16:creationId xmlns:a16="http://schemas.microsoft.com/office/drawing/2014/main" id="{8C578055-3C49-3221-4894-98173DC9232B}"/>
              </a:ext>
            </a:extLst>
          </p:cNvPr>
          <p:cNvPicPr>
            <a:picLocks noChangeAspect="1"/>
          </p:cNvPicPr>
          <p:nvPr/>
        </p:nvPicPr>
        <p:blipFill>
          <a:blip r:embed="rId3"/>
          <a:stretch>
            <a:fillRect/>
          </a:stretch>
        </p:blipFill>
        <p:spPr>
          <a:xfrm>
            <a:off x="3167650" y="1553506"/>
            <a:ext cx="6095238" cy="4923809"/>
          </a:xfrm>
          <a:prstGeom prst="rect">
            <a:avLst/>
          </a:prstGeom>
        </p:spPr>
      </p:pic>
    </p:spTree>
    <p:extLst>
      <p:ext uri="{BB962C8B-B14F-4D97-AF65-F5344CB8AC3E}">
        <p14:creationId xmlns:p14="http://schemas.microsoft.com/office/powerpoint/2010/main" val="2525546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4988-23BC-DA0C-872E-CFE571D82215}"/>
              </a:ext>
            </a:extLst>
          </p:cNvPr>
          <p:cNvSpPr>
            <a:spLocks noGrp="1"/>
          </p:cNvSpPr>
          <p:nvPr>
            <p:ph type="title"/>
          </p:nvPr>
        </p:nvSpPr>
        <p:spPr/>
        <p:txBody>
          <a:bodyPr/>
          <a:lstStyle/>
          <a:p>
            <a:r>
              <a:rPr lang="en-US" dirty="0"/>
              <a:t>Vocabulary</a:t>
            </a:r>
          </a:p>
        </p:txBody>
      </p:sp>
      <p:pic>
        <p:nvPicPr>
          <p:cNvPr id="3074" name="Picture 2">
            <a:extLst>
              <a:ext uri="{FF2B5EF4-FFF2-40B4-BE49-F238E27FC236}">
                <a16:creationId xmlns:a16="http://schemas.microsoft.com/office/drawing/2014/main" id="{A576D259-7A4A-3754-D7DE-351ADE6B3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129" y="2031099"/>
            <a:ext cx="8380566" cy="41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93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BE15-A7E3-1C48-7E82-4254C5D0CF2B}"/>
              </a:ext>
            </a:extLst>
          </p:cNvPr>
          <p:cNvSpPr>
            <a:spLocks noGrp="1"/>
          </p:cNvSpPr>
          <p:nvPr>
            <p:ph type="title"/>
          </p:nvPr>
        </p:nvSpPr>
        <p:spPr>
          <a:xfrm>
            <a:off x="1276526" y="457200"/>
            <a:ext cx="9144000" cy="1143000"/>
          </a:xfrm>
        </p:spPr>
        <p:txBody>
          <a:bodyPr/>
          <a:lstStyle/>
          <a:p>
            <a:r>
              <a:rPr lang="en-US" dirty="0"/>
              <a:t>Positioning</a:t>
            </a:r>
          </a:p>
        </p:txBody>
      </p:sp>
      <p:pic>
        <p:nvPicPr>
          <p:cNvPr id="4098" name="Picture 2">
            <a:extLst>
              <a:ext uri="{FF2B5EF4-FFF2-40B4-BE49-F238E27FC236}">
                <a16:creationId xmlns:a16="http://schemas.microsoft.com/office/drawing/2014/main" id="{15AA0F99-A26E-837D-AA71-C358124CE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112" y="266700"/>
            <a:ext cx="66675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2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897F-10A0-7487-D4CC-E428474A3088}"/>
              </a:ext>
            </a:extLst>
          </p:cNvPr>
          <p:cNvSpPr>
            <a:spLocks noGrp="1"/>
          </p:cNvSpPr>
          <p:nvPr>
            <p:ph type="title"/>
          </p:nvPr>
        </p:nvSpPr>
        <p:spPr>
          <a:xfrm>
            <a:off x="1141411" y="232629"/>
            <a:ext cx="9906000" cy="1062771"/>
          </a:xfrm>
        </p:spPr>
        <p:txBody>
          <a:bodyPr>
            <a:normAutofit/>
          </a:bodyPr>
          <a:lstStyle/>
          <a:p>
            <a:r>
              <a:rPr lang="en-US" dirty="0"/>
              <a:t>Relevant Tokens</a:t>
            </a:r>
          </a:p>
        </p:txBody>
      </p:sp>
      <p:sp>
        <p:nvSpPr>
          <p:cNvPr id="3" name="Text Placeholder 2">
            <a:extLst>
              <a:ext uri="{FF2B5EF4-FFF2-40B4-BE49-F238E27FC236}">
                <a16:creationId xmlns:a16="http://schemas.microsoft.com/office/drawing/2014/main" id="{869C3DDF-8E7B-176A-840B-4D03EF2B875D}"/>
              </a:ext>
            </a:extLst>
          </p:cNvPr>
          <p:cNvSpPr>
            <a:spLocks noGrp="1"/>
          </p:cNvSpPr>
          <p:nvPr>
            <p:ph type="body" idx="1"/>
          </p:nvPr>
        </p:nvSpPr>
        <p:spPr>
          <a:xfrm>
            <a:off x="1721429" y="1485059"/>
            <a:ext cx="3201982" cy="418299"/>
          </a:xfrm>
        </p:spPr>
        <p:txBody>
          <a:bodyPr>
            <a:noAutofit/>
          </a:bodyPr>
          <a:lstStyle/>
          <a:p>
            <a:r>
              <a:rPr lang="en-US" dirty="0"/>
              <a:t>Few relevant tokens</a:t>
            </a:r>
          </a:p>
        </p:txBody>
      </p:sp>
      <p:sp>
        <p:nvSpPr>
          <p:cNvPr id="5" name="Text Placeholder 4">
            <a:extLst>
              <a:ext uri="{FF2B5EF4-FFF2-40B4-BE49-F238E27FC236}">
                <a16:creationId xmlns:a16="http://schemas.microsoft.com/office/drawing/2014/main" id="{6C2070AF-BE8A-DE49-35D2-6DBC127945C9}"/>
              </a:ext>
            </a:extLst>
          </p:cNvPr>
          <p:cNvSpPr>
            <a:spLocks noGrp="1"/>
          </p:cNvSpPr>
          <p:nvPr>
            <p:ph type="body" sz="quarter" idx="3"/>
          </p:nvPr>
        </p:nvSpPr>
        <p:spPr>
          <a:xfrm>
            <a:off x="1721429" y="3377808"/>
            <a:ext cx="3585331" cy="419086"/>
          </a:xfrm>
        </p:spPr>
        <p:txBody>
          <a:bodyPr>
            <a:noAutofit/>
          </a:bodyPr>
          <a:lstStyle/>
          <a:p>
            <a:r>
              <a:rPr lang="en-US" dirty="0"/>
              <a:t>Many relevant tokens</a:t>
            </a:r>
          </a:p>
        </p:txBody>
      </p:sp>
      <p:pic>
        <p:nvPicPr>
          <p:cNvPr id="11" name="Picture 10">
            <a:extLst>
              <a:ext uri="{FF2B5EF4-FFF2-40B4-BE49-F238E27FC236}">
                <a16:creationId xmlns:a16="http://schemas.microsoft.com/office/drawing/2014/main" id="{D4A55A19-2F9F-BE33-D313-FDF7FC0C42DF}"/>
              </a:ext>
            </a:extLst>
          </p:cNvPr>
          <p:cNvPicPr>
            <a:picLocks noChangeAspect="1"/>
          </p:cNvPicPr>
          <p:nvPr/>
        </p:nvPicPr>
        <p:blipFill>
          <a:blip r:embed="rId2"/>
          <a:stretch>
            <a:fillRect/>
          </a:stretch>
        </p:blipFill>
        <p:spPr>
          <a:xfrm>
            <a:off x="1721429" y="1970587"/>
            <a:ext cx="9501374" cy="941577"/>
          </a:xfrm>
          <a:prstGeom prst="rect">
            <a:avLst/>
          </a:prstGeom>
        </p:spPr>
      </p:pic>
      <p:pic>
        <p:nvPicPr>
          <p:cNvPr id="16" name="Picture 15">
            <a:extLst>
              <a:ext uri="{FF2B5EF4-FFF2-40B4-BE49-F238E27FC236}">
                <a16:creationId xmlns:a16="http://schemas.microsoft.com/office/drawing/2014/main" id="{BC4A5FBE-260B-C0C4-8A1D-6C476075477E}"/>
              </a:ext>
            </a:extLst>
          </p:cNvPr>
          <p:cNvPicPr>
            <a:picLocks noChangeAspect="1"/>
          </p:cNvPicPr>
          <p:nvPr/>
        </p:nvPicPr>
        <p:blipFill>
          <a:blip r:embed="rId3"/>
          <a:stretch>
            <a:fillRect/>
          </a:stretch>
        </p:blipFill>
        <p:spPr>
          <a:xfrm>
            <a:off x="1721429" y="3805395"/>
            <a:ext cx="9414720" cy="1353014"/>
          </a:xfrm>
          <a:prstGeom prst="rect">
            <a:avLst/>
          </a:prstGeom>
        </p:spPr>
      </p:pic>
    </p:spTree>
    <p:extLst>
      <p:ext uri="{BB962C8B-B14F-4D97-AF65-F5344CB8AC3E}">
        <p14:creationId xmlns:p14="http://schemas.microsoft.com/office/powerpoint/2010/main" val="721764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42D82-CD6C-3AC1-6F05-9F4C4E2DFD88}"/>
              </a:ext>
            </a:extLst>
          </p:cNvPr>
          <p:cNvSpPr>
            <a:spLocks noGrp="1"/>
          </p:cNvSpPr>
          <p:nvPr>
            <p:ph type="title"/>
          </p:nvPr>
        </p:nvSpPr>
        <p:spPr/>
        <p:txBody>
          <a:bodyPr>
            <a:normAutofit/>
          </a:bodyPr>
          <a:lstStyle/>
          <a:p>
            <a:r>
              <a:rPr lang="en-US" sz="4800" dirty="0"/>
              <a:t>Stop Sequence</a:t>
            </a:r>
          </a:p>
        </p:txBody>
      </p:sp>
    </p:spTree>
    <p:extLst>
      <p:ext uri="{BB962C8B-B14F-4D97-AF65-F5344CB8AC3E}">
        <p14:creationId xmlns:p14="http://schemas.microsoft.com/office/powerpoint/2010/main" val="155761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D4005C-BDFE-84F8-C4DF-2A7D3D475BE6}"/>
              </a:ext>
            </a:extLst>
          </p:cNvPr>
          <p:cNvSpPr>
            <a:spLocks noGrp="1"/>
          </p:cNvSpPr>
          <p:nvPr>
            <p:ph type="title"/>
          </p:nvPr>
        </p:nvSpPr>
        <p:spPr/>
        <p:txBody>
          <a:bodyPr>
            <a:normAutofit/>
          </a:bodyPr>
          <a:lstStyle/>
          <a:p>
            <a:r>
              <a:rPr lang="en-US" sz="4800" dirty="0"/>
              <a:t>Temperature</a:t>
            </a:r>
          </a:p>
        </p:txBody>
      </p:sp>
    </p:spTree>
    <p:extLst>
      <p:ext uri="{BB962C8B-B14F-4D97-AF65-F5344CB8AC3E}">
        <p14:creationId xmlns:p14="http://schemas.microsoft.com/office/powerpoint/2010/main" val="3101913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2D6B98-1FEC-F762-C1E8-FF84C748609F}"/>
              </a:ext>
            </a:extLst>
          </p:cNvPr>
          <p:cNvSpPr>
            <a:spLocks noGrp="1"/>
          </p:cNvSpPr>
          <p:nvPr>
            <p:ph type="title"/>
          </p:nvPr>
        </p:nvSpPr>
        <p:spPr>
          <a:xfrm>
            <a:off x="1524000" y="685800"/>
            <a:ext cx="9144000" cy="685800"/>
          </a:xfrm>
        </p:spPr>
        <p:txBody>
          <a:bodyPr/>
          <a:lstStyle/>
          <a:p>
            <a:r>
              <a:rPr lang="en-US" dirty="0"/>
              <a:t>What is a Stop Sequence?</a:t>
            </a:r>
          </a:p>
        </p:txBody>
      </p:sp>
      <p:pic>
        <p:nvPicPr>
          <p:cNvPr id="3" name="Picture 2">
            <a:extLst>
              <a:ext uri="{FF2B5EF4-FFF2-40B4-BE49-F238E27FC236}">
                <a16:creationId xmlns:a16="http://schemas.microsoft.com/office/drawing/2014/main" id="{DDB32B3B-271D-3C01-C0F6-2A5EABFC337B}"/>
              </a:ext>
            </a:extLst>
          </p:cNvPr>
          <p:cNvPicPr>
            <a:picLocks noChangeAspect="1"/>
          </p:cNvPicPr>
          <p:nvPr/>
        </p:nvPicPr>
        <p:blipFill>
          <a:blip r:embed="rId2"/>
          <a:stretch>
            <a:fillRect/>
          </a:stretch>
        </p:blipFill>
        <p:spPr>
          <a:xfrm>
            <a:off x="2084875" y="2498023"/>
            <a:ext cx="8022249" cy="1861954"/>
          </a:xfrm>
          <a:prstGeom prst="rect">
            <a:avLst/>
          </a:prstGeom>
        </p:spPr>
      </p:pic>
    </p:spTree>
    <p:extLst>
      <p:ext uri="{BB962C8B-B14F-4D97-AF65-F5344CB8AC3E}">
        <p14:creationId xmlns:p14="http://schemas.microsoft.com/office/powerpoint/2010/main" val="276663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FF8F-E2EF-639F-7468-4628DFD00218}"/>
              </a:ext>
            </a:extLst>
          </p:cNvPr>
          <p:cNvSpPr>
            <a:spLocks noGrp="1"/>
          </p:cNvSpPr>
          <p:nvPr>
            <p:ph type="title"/>
          </p:nvPr>
        </p:nvSpPr>
        <p:spPr>
          <a:xfrm>
            <a:off x="1524000" y="152400"/>
            <a:ext cx="9144000" cy="609600"/>
          </a:xfrm>
        </p:spPr>
        <p:txBody>
          <a:bodyPr/>
          <a:lstStyle/>
          <a:p>
            <a:r>
              <a:rPr lang="en-US" dirty="0"/>
              <a:t>Stop Sequence in Action</a:t>
            </a:r>
          </a:p>
        </p:txBody>
      </p:sp>
      <p:pic>
        <p:nvPicPr>
          <p:cNvPr id="4" name="Picture 3">
            <a:extLst>
              <a:ext uri="{FF2B5EF4-FFF2-40B4-BE49-F238E27FC236}">
                <a16:creationId xmlns:a16="http://schemas.microsoft.com/office/drawing/2014/main" id="{95570802-40A1-AA5C-0789-F376A0A06E84}"/>
              </a:ext>
            </a:extLst>
          </p:cNvPr>
          <p:cNvPicPr>
            <a:picLocks noChangeAspect="1"/>
          </p:cNvPicPr>
          <p:nvPr/>
        </p:nvPicPr>
        <p:blipFill>
          <a:blip r:embed="rId3"/>
          <a:stretch>
            <a:fillRect/>
          </a:stretch>
        </p:blipFill>
        <p:spPr>
          <a:xfrm>
            <a:off x="1043619" y="1045971"/>
            <a:ext cx="11102020" cy="2563614"/>
          </a:xfrm>
          <a:prstGeom prst="rect">
            <a:avLst/>
          </a:prstGeom>
        </p:spPr>
      </p:pic>
      <p:pic>
        <p:nvPicPr>
          <p:cNvPr id="7" name="Picture 6">
            <a:extLst>
              <a:ext uri="{FF2B5EF4-FFF2-40B4-BE49-F238E27FC236}">
                <a16:creationId xmlns:a16="http://schemas.microsoft.com/office/drawing/2014/main" id="{1BA63CD7-9E0B-681F-B43F-44DD6657FD5F}"/>
              </a:ext>
            </a:extLst>
          </p:cNvPr>
          <p:cNvPicPr>
            <a:picLocks noChangeAspect="1"/>
          </p:cNvPicPr>
          <p:nvPr/>
        </p:nvPicPr>
        <p:blipFill>
          <a:blip r:embed="rId4"/>
          <a:stretch>
            <a:fillRect/>
          </a:stretch>
        </p:blipFill>
        <p:spPr>
          <a:xfrm>
            <a:off x="1043619" y="3822300"/>
            <a:ext cx="4182566" cy="1296351"/>
          </a:xfrm>
          <a:prstGeom prst="rect">
            <a:avLst/>
          </a:prstGeom>
        </p:spPr>
      </p:pic>
      <p:pic>
        <p:nvPicPr>
          <p:cNvPr id="9" name="Picture 8">
            <a:extLst>
              <a:ext uri="{FF2B5EF4-FFF2-40B4-BE49-F238E27FC236}">
                <a16:creationId xmlns:a16="http://schemas.microsoft.com/office/drawing/2014/main" id="{537132DF-5250-280A-A1CD-63914932ABE7}"/>
              </a:ext>
            </a:extLst>
          </p:cNvPr>
          <p:cNvPicPr>
            <a:picLocks noChangeAspect="1"/>
          </p:cNvPicPr>
          <p:nvPr/>
        </p:nvPicPr>
        <p:blipFill>
          <a:blip r:embed="rId5"/>
          <a:stretch>
            <a:fillRect/>
          </a:stretch>
        </p:blipFill>
        <p:spPr>
          <a:xfrm>
            <a:off x="1043619" y="5331366"/>
            <a:ext cx="7922057" cy="1374234"/>
          </a:xfrm>
          <a:prstGeom prst="rect">
            <a:avLst/>
          </a:prstGeom>
        </p:spPr>
      </p:pic>
    </p:spTree>
    <p:extLst>
      <p:ext uri="{BB962C8B-B14F-4D97-AF65-F5344CB8AC3E}">
        <p14:creationId xmlns:p14="http://schemas.microsoft.com/office/powerpoint/2010/main" val="918742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282E-C260-1861-35F5-5905AF853651}"/>
              </a:ext>
            </a:extLst>
          </p:cNvPr>
          <p:cNvSpPr>
            <a:spLocks noGrp="1"/>
          </p:cNvSpPr>
          <p:nvPr>
            <p:ph type="title"/>
          </p:nvPr>
        </p:nvSpPr>
        <p:spPr/>
        <p:txBody>
          <a:bodyPr/>
          <a:lstStyle/>
          <a:p>
            <a:r>
              <a:rPr lang="en-US" dirty="0"/>
              <a:t>Why Use Stop Sequences?</a:t>
            </a:r>
          </a:p>
        </p:txBody>
      </p:sp>
      <p:pic>
        <p:nvPicPr>
          <p:cNvPr id="4" name="Picture 3">
            <a:extLst>
              <a:ext uri="{FF2B5EF4-FFF2-40B4-BE49-F238E27FC236}">
                <a16:creationId xmlns:a16="http://schemas.microsoft.com/office/drawing/2014/main" id="{0BC80437-029D-A334-6490-FDEAF1D8B1FA}"/>
              </a:ext>
            </a:extLst>
          </p:cNvPr>
          <p:cNvPicPr>
            <a:picLocks noChangeAspect="1"/>
          </p:cNvPicPr>
          <p:nvPr/>
        </p:nvPicPr>
        <p:blipFill>
          <a:blip r:embed="rId3"/>
          <a:stretch>
            <a:fillRect/>
          </a:stretch>
        </p:blipFill>
        <p:spPr>
          <a:xfrm>
            <a:off x="1485524" y="1981200"/>
            <a:ext cx="9220952" cy="3200400"/>
          </a:xfrm>
          <a:prstGeom prst="rect">
            <a:avLst/>
          </a:prstGeom>
        </p:spPr>
      </p:pic>
    </p:spTree>
    <p:extLst>
      <p:ext uri="{BB962C8B-B14F-4D97-AF65-F5344CB8AC3E}">
        <p14:creationId xmlns:p14="http://schemas.microsoft.com/office/powerpoint/2010/main" val="97412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7608CD-9586-BEA1-9E08-9155E7026A33}"/>
              </a:ext>
            </a:extLst>
          </p:cNvPr>
          <p:cNvSpPr>
            <a:spLocks noGrp="1"/>
          </p:cNvSpPr>
          <p:nvPr>
            <p:ph type="title"/>
          </p:nvPr>
        </p:nvSpPr>
        <p:spPr/>
        <p:txBody>
          <a:bodyPr>
            <a:normAutofit/>
          </a:bodyPr>
          <a:lstStyle/>
          <a:p>
            <a:r>
              <a:rPr lang="en-US" sz="4800" dirty="0"/>
              <a:t>Safety Settings</a:t>
            </a:r>
          </a:p>
        </p:txBody>
      </p:sp>
    </p:spTree>
    <p:extLst>
      <p:ext uri="{BB962C8B-B14F-4D97-AF65-F5344CB8AC3E}">
        <p14:creationId xmlns:p14="http://schemas.microsoft.com/office/powerpoint/2010/main" val="3267282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C1CBA6-4159-774E-E377-472CFFE099FF}"/>
              </a:ext>
            </a:extLst>
          </p:cNvPr>
          <p:cNvPicPr>
            <a:picLocks noChangeAspect="1"/>
          </p:cNvPicPr>
          <p:nvPr/>
        </p:nvPicPr>
        <p:blipFill>
          <a:blip r:embed="rId2"/>
          <a:stretch>
            <a:fillRect/>
          </a:stretch>
        </p:blipFill>
        <p:spPr>
          <a:xfrm>
            <a:off x="2486978" y="556956"/>
            <a:ext cx="7218043" cy="5744088"/>
          </a:xfrm>
          <a:prstGeom prst="rect">
            <a:avLst/>
          </a:prstGeom>
        </p:spPr>
      </p:pic>
    </p:spTree>
    <p:extLst>
      <p:ext uri="{BB962C8B-B14F-4D97-AF65-F5344CB8AC3E}">
        <p14:creationId xmlns:p14="http://schemas.microsoft.com/office/powerpoint/2010/main" val="1711061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6769-8013-7883-7640-9572DABB1B56}"/>
              </a:ext>
            </a:extLst>
          </p:cNvPr>
          <p:cNvSpPr>
            <a:spLocks noGrp="1"/>
          </p:cNvSpPr>
          <p:nvPr>
            <p:ph type="title"/>
          </p:nvPr>
        </p:nvSpPr>
        <p:spPr/>
        <p:txBody>
          <a:bodyPr/>
          <a:lstStyle/>
          <a:p>
            <a:r>
              <a:rPr lang="en-US" dirty="0" err="1"/>
              <a:t>Top_k</a:t>
            </a:r>
            <a:endParaRPr lang="en-US" dirty="0"/>
          </a:p>
        </p:txBody>
      </p:sp>
    </p:spTree>
    <p:extLst>
      <p:ext uri="{BB962C8B-B14F-4D97-AF65-F5344CB8AC3E}">
        <p14:creationId xmlns:p14="http://schemas.microsoft.com/office/powerpoint/2010/main" val="173955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3367E-C2C7-6813-4500-29F4D317E1A1}"/>
              </a:ext>
            </a:extLst>
          </p:cNvPr>
          <p:cNvPicPr>
            <a:picLocks noChangeAspect="1"/>
          </p:cNvPicPr>
          <p:nvPr/>
        </p:nvPicPr>
        <p:blipFill>
          <a:blip r:embed="rId3"/>
          <a:stretch>
            <a:fillRect/>
          </a:stretch>
        </p:blipFill>
        <p:spPr>
          <a:xfrm>
            <a:off x="2045075" y="1757428"/>
            <a:ext cx="8101849" cy="3343143"/>
          </a:xfrm>
          <a:prstGeom prst="rect">
            <a:avLst/>
          </a:prstGeom>
        </p:spPr>
      </p:pic>
    </p:spTree>
    <p:extLst>
      <p:ext uri="{BB962C8B-B14F-4D97-AF65-F5344CB8AC3E}">
        <p14:creationId xmlns:p14="http://schemas.microsoft.com/office/powerpoint/2010/main" val="4219784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4E169A0-1A6D-B5A7-F6DE-124DB372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3" y="1038225"/>
            <a:ext cx="7991475"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125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F05524-3541-EF60-CF91-9455CE727F5E}"/>
              </a:ext>
            </a:extLst>
          </p:cNvPr>
          <p:cNvSpPr>
            <a:spLocks noGrp="1"/>
          </p:cNvSpPr>
          <p:nvPr>
            <p:ph type="title"/>
          </p:nvPr>
        </p:nvSpPr>
        <p:spPr/>
        <p:txBody>
          <a:bodyPr>
            <a:normAutofit/>
          </a:bodyPr>
          <a:lstStyle/>
          <a:p>
            <a:r>
              <a:rPr lang="en-US" sz="4800" dirty="0"/>
              <a:t>Top_p</a:t>
            </a:r>
          </a:p>
        </p:txBody>
      </p:sp>
    </p:spTree>
    <p:extLst>
      <p:ext uri="{BB962C8B-B14F-4D97-AF65-F5344CB8AC3E}">
        <p14:creationId xmlns:p14="http://schemas.microsoft.com/office/powerpoint/2010/main" val="1792199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4FB7A7-5092-6F4A-2A98-804005524D08}"/>
              </a:ext>
            </a:extLst>
          </p:cNvPr>
          <p:cNvSpPr>
            <a:spLocks noGrp="1"/>
          </p:cNvSpPr>
          <p:nvPr>
            <p:ph type="title"/>
          </p:nvPr>
        </p:nvSpPr>
        <p:spPr/>
        <p:txBody>
          <a:bodyPr/>
          <a:lstStyle/>
          <a:p>
            <a:r>
              <a:rPr lang="en-US" dirty="0"/>
              <a:t>What is Top_p?</a:t>
            </a:r>
          </a:p>
        </p:txBody>
      </p:sp>
      <p:pic>
        <p:nvPicPr>
          <p:cNvPr id="7" name="Picture 6">
            <a:extLst>
              <a:ext uri="{FF2B5EF4-FFF2-40B4-BE49-F238E27FC236}">
                <a16:creationId xmlns:a16="http://schemas.microsoft.com/office/drawing/2014/main" id="{89A7AD30-B826-F147-485C-5E59CD678696}"/>
              </a:ext>
            </a:extLst>
          </p:cNvPr>
          <p:cNvPicPr>
            <a:picLocks noChangeAspect="1"/>
          </p:cNvPicPr>
          <p:nvPr/>
        </p:nvPicPr>
        <p:blipFill>
          <a:blip r:embed="rId3"/>
          <a:stretch>
            <a:fillRect/>
          </a:stretch>
        </p:blipFill>
        <p:spPr>
          <a:xfrm>
            <a:off x="1031807" y="2057401"/>
            <a:ext cx="10125209" cy="3249316"/>
          </a:xfrm>
          <a:prstGeom prst="rect">
            <a:avLst/>
          </a:prstGeom>
        </p:spPr>
      </p:pic>
    </p:spTree>
    <p:extLst>
      <p:ext uri="{BB962C8B-B14F-4D97-AF65-F5344CB8AC3E}">
        <p14:creationId xmlns:p14="http://schemas.microsoft.com/office/powerpoint/2010/main" val="3563449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DE03F7-19A6-2723-C85B-C436D5FD2EAA}"/>
              </a:ext>
            </a:extLst>
          </p:cNvPr>
          <p:cNvSpPr>
            <a:spLocks noGrp="1"/>
          </p:cNvSpPr>
          <p:nvPr>
            <p:ph type="title"/>
          </p:nvPr>
        </p:nvSpPr>
        <p:spPr/>
        <p:txBody>
          <a:bodyPr/>
          <a:lstStyle/>
          <a:p>
            <a:r>
              <a:rPr lang="en-US" dirty="0"/>
              <a:t>The Most Important Parameter? Probably.</a:t>
            </a:r>
          </a:p>
        </p:txBody>
      </p:sp>
      <p:pic>
        <p:nvPicPr>
          <p:cNvPr id="3" name="Picture 2">
            <a:extLst>
              <a:ext uri="{FF2B5EF4-FFF2-40B4-BE49-F238E27FC236}">
                <a16:creationId xmlns:a16="http://schemas.microsoft.com/office/drawing/2014/main" id="{F6C98715-19E8-7318-852B-06066FC47545}"/>
              </a:ext>
            </a:extLst>
          </p:cNvPr>
          <p:cNvPicPr>
            <a:picLocks noChangeAspect="1"/>
          </p:cNvPicPr>
          <p:nvPr/>
        </p:nvPicPr>
        <p:blipFill>
          <a:blip r:embed="rId3"/>
          <a:stretch>
            <a:fillRect/>
          </a:stretch>
        </p:blipFill>
        <p:spPr>
          <a:xfrm>
            <a:off x="1352876" y="1719475"/>
            <a:ext cx="5371452" cy="4894293"/>
          </a:xfrm>
          <a:prstGeom prst="rect">
            <a:avLst/>
          </a:prstGeom>
        </p:spPr>
      </p:pic>
      <p:pic>
        <p:nvPicPr>
          <p:cNvPr id="7" name="Picture 6">
            <a:extLst>
              <a:ext uri="{FF2B5EF4-FFF2-40B4-BE49-F238E27FC236}">
                <a16:creationId xmlns:a16="http://schemas.microsoft.com/office/drawing/2014/main" id="{AABC6090-E8A0-827B-7CD2-B33D7F035BA5}"/>
              </a:ext>
            </a:extLst>
          </p:cNvPr>
          <p:cNvPicPr>
            <a:picLocks noChangeAspect="1"/>
          </p:cNvPicPr>
          <p:nvPr/>
        </p:nvPicPr>
        <p:blipFill>
          <a:blip r:embed="rId4"/>
          <a:stretch>
            <a:fillRect/>
          </a:stretch>
        </p:blipFill>
        <p:spPr>
          <a:xfrm>
            <a:off x="6935791" y="2424374"/>
            <a:ext cx="4589620" cy="1213347"/>
          </a:xfrm>
          <a:prstGeom prst="rect">
            <a:avLst/>
          </a:prstGeom>
        </p:spPr>
      </p:pic>
    </p:spTree>
    <p:extLst>
      <p:ext uri="{BB962C8B-B14F-4D97-AF65-F5344CB8AC3E}">
        <p14:creationId xmlns:p14="http://schemas.microsoft.com/office/powerpoint/2010/main" val="2021561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A1AE-E0B9-97F4-1D5F-CFBD65A0E192}"/>
              </a:ext>
            </a:extLst>
          </p:cNvPr>
          <p:cNvSpPr>
            <a:spLocks noGrp="1"/>
          </p:cNvSpPr>
          <p:nvPr>
            <p:ph type="title"/>
          </p:nvPr>
        </p:nvSpPr>
        <p:spPr>
          <a:xfrm>
            <a:off x="1524000" y="381000"/>
            <a:ext cx="9144000" cy="762000"/>
          </a:xfrm>
        </p:spPr>
        <p:txBody>
          <a:bodyPr/>
          <a:lstStyle/>
          <a:p>
            <a:r>
              <a:rPr lang="en-US" dirty="0"/>
              <a:t>Explaining top_p</a:t>
            </a:r>
          </a:p>
        </p:txBody>
      </p:sp>
      <p:pic>
        <p:nvPicPr>
          <p:cNvPr id="4" name="Picture 3">
            <a:extLst>
              <a:ext uri="{FF2B5EF4-FFF2-40B4-BE49-F238E27FC236}">
                <a16:creationId xmlns:a16="http://schemas.microsoft.com/office/drawing/2014/main" id="{AE71AFBE-0063-A9AD-C6CB-E6094F5B1E86}"/>
              </a:ext>
            </a:extLst>
          </p:cNvPr>
          <p:cNvPicPr>
            <a:picLocks noChangeAspect="1"/>
          </p:cNvPicPr>
          <p:nvPr/>
        </p:nvPicPr>
        <p:blipFill>
          <a:blip r:embed="rId3"/>
          <a:stretch>
            <a:fillRect/>
          </a:stretch>
        </p:blipFill>
        <p:spPr>
          <a:xfrm>
            <a:off x="1839686" y="1295400"/>
            <a:ext cx="8512628" cy="5257800"/>
          </a:xfrm>
          <a:prstGeom prst="rect">
            <a:avLst/>
          </a:prstGeom>
        </p:spPr>
      </p:pic>
    </p:spTree>
    <p:extLst>
      <p:ext uri="{BB962C8B-B14F-4D97-AF65-F5344CB8AC3E}">
        <p14:creationId xmlns:p14="http://schemas.microsoft.com/office/powerpoint/2010/main" val="3363392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306C-BF55-A98D-AED0-4F420AA078F7}"/>
              </a:ext>
            </a:extLst>
          </p:cNvPr>
          <p:cNvSpPr>
            <a:spLocks noGrp="1"/>
          </p:cNvSpPr>
          <p:nvPr>
            <p:ph type="title"/>
          </p:nvPr>
        </p:nvSpPr>
        <p:spPr>
          <a:xfrm>
            <a:off x="457200" y="2673623"/>
            <a:ext cx="9144000" cy="1143000"/>
          </a:xfrm>
        </p:spPr>
        <p:txBody>
          <a:bodyPr/>
          <a:lstStyle/>
          <a:p>
            <a:r>
              <a:rPr lang="en-US" dirty="0"/>
              <a:t>Mixing Temperature</a:t>
            </a:r>
            <a:br>
              <a:rPr lang="en-US" dirty="0"/>
            </a:br>
            <a:r>
              <a:rPr lang="en-US" dirty="0"/>
              <a:t>with Top_p</a:t>
            </a:r>
          </a:p>
        </p:txBody>
      </p:sp>
      <p:pic>
        <p:nvPicPr>
          <p:cNvPr id="4" name="Picture 3">
            <a:extLst>
              <a:ext uri="{FF2B5EF4-FFF2-40B4-BE49-F238E27FC236}">
                <a16:creationId xmlns:a16="http://schemas.microsoft.com/office/drawing/2014/main" id="{7A812334-B114-D763-61A2-B9E7B012638C}"/>
              </a:ext>
            </a:extLst>
          </p:cNvPr>
          <p:cNvPicPr>
            <a:picLocks noChangeAspect="1"/>
          </p:cNvPicPr>
          <p:nvPr/>
        </p:nvPicPr>
        <p:blipFill>
          <a:blip r:embed="rId3"/>
          <a:stretch>
            <a:fillRect/>
          </a:stretch>
        </p:blipFill>
        <p:spPr>
          <a:xfrm>
            <a:off x="4944353" y="152600"/>
            <a:ext cx="6942847" cy="6552800"/>
          </a:xfrm>
          <a:prstGeom prst="rect">
            <a:avLst/>
          </a:prstGeom>
        </p:spPr>
      </p:pic>
    </p:spTree>
    <p:extLst>
      <p:ext uri="{BB962C8B-B14F-4D97-AF65-F5344CB8AC3E}">
        <p14:creationId xmlns:p14="http://schemas.microsoft.com/office/powerpoint/2010/main" val="1469604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DD71-F386-386E-26C3-A4C7C751A6B7}"/>
              </a:ext>
            </a:extLst>
          </p:cNvPr>
          <p:cNvSpPr>
            <a:spLocks noGrp="1"/>
          </p:cNvSpPr>
          <p:nvPr>
            <p:ph type="title"/>
          </p:nvPr>
        </p:nvSpPr>
        <p:spPr>
          <a:xfrm>
            <a:off x="248478" y="2486025"/>
            <a:ext cx="9144000" cy="1600200"/>
          </a:xfrm>
        </p:spPr>
        <p:txBody>
          <a:bodyPr>
            <a:normAutofit/>
          </a:bodyPr>
          <a:lstStyle/>
          <a:p>
            <a:r>
              <a:rPr lang="en-US" sz="3200" dirty="0"/>
              <a:t>Some Possible </a:t>
            </a:r>
            <a:br>
              <a:rPr lang="en-US" sz="3200" dirty="0"/>
            </a:br>
            <a:r>
              <a:rPr lang="en-US" sz="3200" dirty="0"/>
              <a:t>Temperature and </a:t>
            </a:r>
            <a:br>
              <a:rPr lang="en-US" sz="3200" dirty="0"/>
            </a:br>
            <a:r>
              <a:rPr lang="en-US" sz="3200" dirty="0"/>
              <a:t>Top_p Combinations</a:t>
            </a:r>
          </a:p>
        </p:txBody>
      </p:sp>
      <p:pic>
        <p:nvPicPr>
          <p:cNvPr id="6" name="Picture 5">
            <a:extLst>
              <a:ext uri="{FF2B5EF4-FFF2-40B4-BE49-F238E27FC236}">
                <a16:creationId xmlns:a16="http://schemas.microsoft.com/office/drawing/2014/main" id="{C4592908-0A23-ED87-6723-9327EB9A137F}"/>
              </a:ext>
            </a:extLst>
          </p:cNvPr>
          <p:cNvPicPr>
            <a:picLocks noChangeAspect="1"/>
          </p:cNvPicPr>
          <p:nvPr/>
        </p:nvPicPr>
        <p:blipFill>
          <a:blip r:embed="rId3"/>
          <a:stretch>
            <a:fillRect/>
          </a:stretch>
        </p:blipFill>
        <p:spPr>
          <a:xfrm>
            <a:off x="4495800" y="15766"/>
            <a:ext cx="7583757" cy="6842234"/>
          </a:xfrm>
          <a:prstGeom prst="rect">
            <a:avLst/>
          </a:prstGeom>
        </p:spPr>
      </p:pic>
    </p:spTree>
    <p:extLst>
      <p:ext uri="{BB962C8B-B14F-4D97-AF65-F5344CB8AC3E}">
        <p14:creationId xmlns:p14="http://schemas.microsoft.com/office/powerpoint/2010/main" val="2952007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A571-B980-3540-556F-C46F825B1AAC}"/>
              </a:ext>
            </a:extLst>
          </p:cNvPr>
          <p:cNvSpPr>
            <a:spLocks noGrp="1"/>
          </p:cNvSpPr>
          <p:nvPr>
            <p:ph type="title"/>
          </p:nvPr>
        </p:nvSpPr>
        <p:spPr/>
        <p:txBody>
          <a:bodyPr/>
          <a:lstStyle/>
          <a:p>
            <a:r>
              <a:rPr lang="en-US" dirty="0"/>
              <a:t>Final Thoughts</a:t>
            </a:r>
          </a:p>
        </p:txBody>
      </p:sp>
      <p:sp>
        <p:nvSpPr>
          <p:cNvPr id="3" name="Text Placeholder 2">
            <a:extLst>
              <a:ext uri="{FF2B5EF4-FFF2-40B4-BE49-F238E27FC236}">
                <a16:creationId xmlns:a16="http://schemas.microsoft.com/office/drawing/2014/main" id="{C2ACECAF-F565-A78E-B6E3-CA219598C5D5}"/>
              </a:ext>
            </a:extLst>
          </p:cNvPr>
          <p:cNvSpPr>
            <a:spLocks noGrp="1"/>
          </p:cNvSpPr>
          <p:nvPr>
            <p:ph type="body" idx="1"/>
          </p:nvPr>
        </p:nvSpPr>
        <p:spPr/>
        <p:txBody>
          <a:bodyPr/>
          <a:lstStyle/>
          <a:p>
            <a:r>
              <a:rPr lang="en-US" dirty="0"/>
              <a:t>We made it to the end?</a:t>
            </a:r>
          </a:p>
        </p:txBody>
      </p:sp>
    </p:spTree>
    <p:extLst>
      <p:ext uri="{BB962C8B-B14F-4D97-AF65-F5344CB8AC3E}">
        <p14:creationId xmlns:p14="http://schemas.microsoft.com/office/powerpoint/2010/main" val="597156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30E9C-4DBC-453D-3E26-BECDC2B828A0}"/>
              </a:ext>
            </a:extLst>
          </p:cNvPr>
          <p:cNvSpPr>
            <a:spLocks noGrp="1"/>
          </p:cNvSpPr>
          <p:nvPr>
            <p:ph type="title"/>
          </p:nvPr>
        </p:nvSpPr>
        <p:spPr>
          <a:xfrm>
            <a:off x="1524000" y="304800"/>
            <a:ext cx="9144000" cy="1143000"/>
          </a:xfrm>
        </p:spPr>
        <p:txBody>
          <a:bodyPr/>
          <a:lstStyle/>
          <a:p>
            <a:r>
              <a:rPr lang="en-US" dirty="0"/>
              <a:t>Key Takeaways</a:t>
            </a:r>
          </a:p>
        </p:txBody>
      </p:sp>
      <p:sp>
        <p:nvSpPr>
          <p:cNvPr id="5" name="Content Placeholder 4">
            <a:extLst>
              <a:ext uri="{FF2B5EF4-FFF2-40B4-BE49-F238E27FC236}">
                <a16:creationId xmlns:a16="http://schemas.microsoft.com/office/drawing/2014/main" id="{989E9AEA-D5F2-70CA-8964-CC5B1805AFD5}"/>
              </a:ext>
            </a:extLst>
          </p:cNvPr>
          <p:cNvSpPr>
            <a:spLocks noGrp="1"/>
          </p:cNvSpPr>
          <p:nvPr>
            <p:ph idx="1"/>
          </p:nvPr>
        </p:nvSpPr>
        <p:spPr>
          <a:xfrm>
            <a:off x="1524000" y="1302026"/>
            <a:ext cx="10515600" cy="5327374"/>
          </a:xfrm>
        </p:spPr>
        <p:txBody>
          <a:bodyPr>
            <a:normAutofit lnSpcReduction="10000"/>
          </a:bodyPr>
          <a:lstStyle/>
          <a:p>
            <a:r>
              <a:rPr lang="en-US" sz="2800" dirty="0"/>
              <a:t>Model choice is critical to quality of output as well as cost, you need to strike a balance. </a:t>
            </a:r>
          </a:p>
          <a:p>
            <a:r>
              <a:rPr lang="en-US" sz="2800" dirty="0"/>
              <a:t>Pay attention to the output token limit and choose the correct model for your goals.</a:t>
            </a:r>
          </a:p>
          <a:p>
            <a:r>
              <a:rPr lang="en-US" sz="2800" dirty="0"/>
              <a:t>Temperature is your best bet for creative content but also your worst enemy.</a:t>
            </a:r>
          </a:p>
          <a:p>
            <a:r>
              <a:rPr lang="en-US" sz="2800" dirty="0"/>
              <a:t>Use Top_p and Temperature together to zero in on the output you want.</a:t>
            </a:r>
          </a:p>
          <a:p>
            <a:r>
              <a:rPr lang="en-US" sz="2800" dirty="0"/>
              <a:t>Experimentation, over and over, is the only way you will achieve success with these settings.</a:t>
            </a:r>
          </a:p>
          <a:p>
            <a:endParaRPr lang="en-US" sz="2800" dirty="0"/>
          </a:p>
        </p:txBody>
      </p:sp>
    </p:spTree>
    <p:extLst>
      <p:ext uri="{BB962C8B-B14F-4D97-AF65-F5344CB8AC3E}">
        <p14:creationId xmlns:p14="http://schemas.microsoft.com/office/powerpoint/2010/main" val="1904543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DF4B5C-AC0C-B97A-A293-41181DAC3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557" y="676747"/>
            <a:ext cx="9632885" cy="5504506"/>
          </a:xfrm>
          <a:prstGeom prst="rect">
            <a:avLst/>
          </a:prstGeom>
        </p:spPr>
      </p:pic>
    </p:spTree>
    <p:extLst>
      <p:ext uri="{BB962C8B-B14F-4D97-AF65-F5344CB8AC3E}">
        <p14:creationId xmlns:p14="http://schemas.microsoft.com/office/powerpoint/2010/main" val="2693771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C3B3-796F-5CB1-24EC-AB20EBD8BA65}"/>
              </a:ext>
            </a:extLst>
          </p:cNvPr>
          <p:cNvSpPr>
            <a:spLocks noGrp="1"/>
          </p:cNvSpPr>
          <p:nvPr>
            <p:ph type="title"/>
          </p:nvPr>
        </p:nvSpPr>
        <p:spPr>
          <a:xfrm>
            <a:off x="1209084" y="424070"/>
            <a:ext cx="9144000" cy="1143000"/>
          </a:xfrm>
        </p:spPr>
        <p:txBody>
          <a:bodyPr/>
          <a:lstStyle/>
          <a:p>
            <a:r>
              <a:rPr lang="en-US" dirty="0"/>
              <a:t>So, What is it Really?</a:t>
            </a:r>
          </a:p>
        </p:txBody>
      </p:sp>
      <p:pic>
        <p:nvPicPr>
          <p:cNvPr id="4" name="Picture 3">
            <a:extLst>
              <a:ext uri="{FF2B5EF4-FFF2-40B4-BE49-F238E27FC236}">
                <a16:creationId xmlns:a16="http://schemas.microsoft.com/office/drawing/2014/main" id="{E6C743CC-4722-E236-3CFC-F7327E629FA9}"/>
              </a:ext>
            </a:extLst>
          </p:cNvPr>
          <p:cNvPicPr>
            <a:picLocks noChangeAspect="1"/>
          </p:cNvPicPr>
          <p:nvPr/>
        </p:nvPicPr>
        <p:blipFill>
          <a:blip r:embed="rId2"/>
          <a:stretch>
            <a:fillRect/>
          </a:stretch>
        </p:blipFill>
        <p:spPr>
          <a:xfrm>
            <a:off x="6005385" y="237796"/>
            <a:ext cx="6130470" cy="6382407"/>
          </a:xfrm>
          <a:prstGeom prst="rect">
            <a:avLst/>
          </a:prstGeom>
        </p:spPr>
      </p:pic>
      <p:pic>
        <p:nvPicPr>
          <p:cNvPr id="6" name="Picture 5">
            <a:extLst>
              <a:ext uri="{FF2B5EF4-FFF2-40B4-BE49-F238E27FC236}">
                <a16:creationId xmlns:a16="http://schemas.microsoft.com/office/drawing/2014/main" id="{09243F54-E468-0FC1-855F-7A4DCC4338B0}"/>
              </a:ext>
            </a:extLst>
          </p:cNvPr>
          <p:cNvPicPr>
            <a:picLocks noChangeAspect="1"/>
          </p:cNvPicPr>
          <p:nvPr/>
        </p:nvPicPr>
        <p:blipFill>
          <a:blip r:embed="rId3"/>
          <a:stretch>
            <a:fillRect/>
          </a:stretch>
        </p:blipFill>
        <p:spPr>
          <a:xfrm>
            <a:off x="34833" y="1676399"/>
            <a:ext cx="5908767" cy="3505200"/>
          </a:xfrm>
          <a:prstGeom prst="rect">
            <a:avLst/>
          </a:prstGeom>
        </p:spPr>
      </p:pic>
    </p:spTree>
    <p:extLst>
      <p:ext uri="{BB962C8B-B14F-4D97-AF65-F5344CB8AC3E}">
        <p14:creationId xmlns:p14="http://schemas.microsoft.com/office/powerpoint/2010/main" val="167056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15F2A43-EDA9-3337-3151-6E5C22177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638" y="0"/>
            <a:ext cx="5799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50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cience of Control: How Temperature, Top_p, and Top_k Shape Large  Language Models">
            <a:extLst>
              <a:ext uri="{FF2B5EF4-FFF2-40B4-BE49-F238E27FC236}">
                <a16:creationId xmlns:a16="http://schemas.microsoft.com/office/drawing/2014/main" id="{8F8D6868-F8FB-E0C6-3B31-A0F514532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813" y="294386"/>
            <a:ext cx="8586373" cy="6269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719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E42627A-2E8D-C097-72B5-AE981F971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923" y="0"/>
            <a:ext cx="7165075"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1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3041-6CFF-8ABF-F671-79CE54AC0BB8}"/>
              </a:ext>
            </a:extLst>
          </p:cNvPr>
          <p:cNvSpPr>
            <a:spLocks noGrp="1"/>
          </p:cNvSpPr>
          <p:nvPr>
            <p:ph type="title"/>
          </p:nvPr>
        </p:nvSpPr>
        <p:spPr>
          <a:xfrm>
            <a:off x="1524000" y="228600"/>
            <a:ext cx="9144000" cy="1143000"/>
          </a:xfrm>
        </p:spPr>
        <p:txBody>
          <a:bodyPr/>
          <a:lstStyle/>
          <a:p>
            <a:r>
              <a:rPr lang="en-US" dirty="0"/>
              <a:t>Temperature: SoftMax Probability</a:t>
            </a:r>
          </a:p>
        </p:txBody>
      </p:sp>
      <p:pic>
        <p:nvPicPr>
          <p:cNvPr id="4" name="Picture 3">
            <a:extLst>
              <a:ext uri="{FF2B5EF4-FFF2-40B4-BE49-F238E27FC236}">
                <a16:creationId xmlns:a16="http://schemas.microsoft.com/office/drawing/2014/main" id="{8D52F696-8482-C88D-417F-E8179355F6BA}"/>
              </a:ext>
            </a:extLst>
          </p:cNvPr>
          <p:cNvPicPr>
            <a:picLocks noChangeAspect="1"/>
          </p:cNvPicPr>
          <p:nvPr/>
        </p:nvPicPr>
        <p:blipFill>
          <a:blip r:embed="rId2"/>
          <a:stretch>
            <a:fillRect/>
          </a:stretch>
        </p:blipFill>
        <p:spPr>
          <a:xfrm>
            <a:off x="3376738" y="1676400"/>
            <a:ext cx="5438524" cy="4897249"/>
          </a:xfrm>
          <a:prstGeom prst="rect">
            <a:avLst/>
          </a:prstGeom>
        </p:spPr>
      </p:pic>
    </p:spTree>
    <p:extLst>
      <p:ext uri="{BB962C8B-B14F-4D97-AF65-F5344CB8AC3E}">
        <p14:creationId xmlns:p14="http://schemas.microsoft.com/office/powerpoint/2010/main" val="3834126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emystifying LLM Parameters for Inference | by Praveen kanna | Medium">
            <a:extLst>
              <a:ext uri="{FF2B5EF4-FFF2-40B4-BE49-F238E27FC236}">
                <a16:creationId xmlns:a16="http://schemas.microsoft.com/office/drawing/2014/main" id="{E94C1F00-BC7E-14A4-404F-6E97135D1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8675"/>
            <a:ext cx="12192000" cy="519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0113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4311</TotalTime>
  <Words>565</Words>
  <Application>Microsoft Office PowerPoint</Application>
  <PresentationFormat>Widescreen</PresentationFormat>
  <Paragraphs>94</Paragraphs>
  <Slides>35</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Roboto</vt:lpstr>
      <vt:lpstr>source-serif-pro</vt:lpstr>
      <vt:lpstr>Tw Cen MT</vt:lpstr>
      <vt:lpstr>Circuit</vt:lpstr>
      <vt:lpstr>PowerPoint Presentation</vt:lpstr>
      <vt:lpstr>Temperature</vt:lpstr>
      <vt:lpstr>The Most Important Parameter? Probably.</vt:lpstr>
      <vt:lpstr>So, What is it Really?</vt:lpstr>
      <vt:lpstr>PowerPoint Presentation</vt:lpstr>
      <vt:lpstr>PowerPoint Presentation</vt:lpstr>
      <vt:lpstr>PowerPoint Presentation</vt:lpstr>
      <vt:lpstr>Temperature: SoftMax Probability</vt:lpstr>
      <vt:lpstr>PowerPoint Presentation</vt:lpstr>
      <vt:lpstr>Prediction in Action</vt:lpstr>
      <vt:lpstr>Output token limit</vt:lpstr>
      <vt:lpstr>PowerPoint Presentation</vt:lpstr>
      <vt:lpstr>Tokens &amp; Tokenizers</vt:lpstr>
      <vt:lpstr>PowerPoint Presentation</vt:lpstr>
      <vt:lpstr>Token counting</vt:lpstr>
      <vt:lpstr>Vocabulary</vt:lpstr>
      <vt:lpstr>Positioning</vt:lpstr>
      <vt:lpstr>Relevant Tokens</vt:lpstr>
      <vt:lpstr>Stop Sequence</vt:lpstr>
      <vt:lpstr>What is a Stop Sequence?</vt:lpstr>
      <vt:lpstr>Stop Sequence in Action</vt:lpstr>
      <vt:lpstr>Why Use Stop Sequences?</vt:lpstr>
      <vt:lpstr>Safety Settings</vt:lpstr>
      <vt:lpstr>PowerPoint Presentation</vt:lpstr>
      <vt:lpstr>Top_k</vt:lpstr>
      <vt:lpstr>PowerPoint Presentation</vt:lpstr>
      <vt:lpstr>PowerPoint Presentation</vt:lpstr>
      <vt:lpstr>Top_p</vt:lpstr>
      <vt:lpstr>What is Top_p?</vt:lpstr>
      <vt:lpstr>Explaining top_p</vt:lpstr>
      <vt:lpstr>Mixing Temperature with Top_p</vt:lpstr>
      <vt:lpstr>Some Possible  Temperature and  Top_p Combinations</vt:lpstr>
      <vt:lpstr>Final Thoughts</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Zain</dc:creator>
  <cp:lastModifiedBy>Zain Naboulsi</cp:lastModifiedBy>
  <cp:revision>29</cp:revision>
  <dcterms:created xsi:type="dcterms:W3CDTF">2024-06-30T01:37:58Z</dcterms:created>
  <dcterms:modified xsi:type="dcterms:W3CDTF">2024-07-04T00:55:49Z</dcterms:modified>
</cp:coreProperties>
</file>